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9"/>
  </p:notesMasterIdLst>
  <p:handoutMasterIdLst>
    <p:handoutMasterId r:id="rId20"/>
  </p:handoutMasterIdLst>
  <p:sldIdLst>
    <p:sldId id="312" r:id="rId5"/>
    <p:sldId id="2103812515" r:id="rId6"/>
    <p:sldId id="326" r:id="rId7"/>
    <p:sldId id="321" r:id="rId8"/>
    <p:sldId id="281" r:id="rId9"/>
    <p:sldId id="307" r:id="rId10"/>
    <p:sldId id="282" r:id="rId11"/>
    <p:sldId id="1272" r:id="rId12"/>
    <p:sldId id="314" r:id="rId13"/>
    <p:sldId id="317" r:id="rId14"/>
    <p:sldId id="315" r:id="rId15"/>
    <p:sldId id="2103812513" r:id="rId16"/>
    <p:sldId id="2103812514" r:id="rId17"/>
    <p:sldId id="297"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D5DE"/>
    <a:srgbClr val="C43352"/>
    <a:srgbClr val="FDFBF6"/>
    <a:srgbClr val="202C8F"/>
    <a:srgbClr val="AAC4E9"/>
    <a:srgbClr val="F5CDCE"/>
    <a:srgbClr val="DF8C8C"/>
    <a:srgbClr val="D4D593"/>
    <a:srgbClr val="E6F0FE"/>
    <a:srgbClr val="CDB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88" autoAdjust="0"/>
  </p:normalViewPr>
  <p:slideViewPr>
    <p:cSldViewPr snapToGrid="0" snapToObjects="1">
      <p:cViewPr varScale="1">
        <p:scale>
          <a:sx n="76" d="100"/>
          <a:sy n="76" d="100"/>
        </p:scale>
        <p:origin x="260" y="6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D3536-6D7C-400D-B12E-6A23EBE014B7}"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1CA279FC-458E-4E65-AD8D-CEA6AB17170C}">
      <dgm:prSet phldrT="[Text]"/>
      <dgm:spPr/>
      <dgm:t>
        <a:bodyPr/>
        <a:lstStyle/>
        <a:p>
          <a:r>
            <a:rPr lang="en-US" b="0" i="0" dirty="0"/>
            <a:t>LinkedIn@utkarsh-mishra-um10</a:t>
          </a:r>
          <a:endParaRPr lang="en-US" dirty="0"/>
        </a:p>
      </dgm:t>
    </dgm:pt>
    <dgm:pt modelId="{7A60FB38-3BE8-4F69-904C-A5E49E532F26}" type="parTrans" cxnId="{17A6DEB0-9B3F-447E-9014-78351CA3943D}">
      <dgm:prSet/>
      <dgm:spPr/>
      <dgm:t>
        <a:bodyPr/>
        <a:lstStyle/>
        <a:p>
          <a:endParaRPr lang="en-US"/>
        </a:p>
      </dgm:t>
    </dgm:pt>
    <dgm:pt modelId="{BB39E5A5-05C6-4FC6-8D4F-D3FC6C56D5BA}" type="sibTrans" cxnId="{17A6DEB0-9B3F-447E-9014-78351CA3943D}">
      <dgm:prSet/>
      <dgm:spPr/>
      <dgm:t>
        <a:bodyPr/>
        <a:lstStyle/>
        <a:p>
          <a:endParaRPr lang="en-US"/>
        </a:p>
      </dgm:t>
    </dgm:pt>
    <dgm:pt modelId="{505FC7B0-F1F5-4AFA-BB9A-17D56A2BB6D0}">
      <dgm:prSet phldrT="[Text]"/>
      <dgm:spPr/>
      <dgm:t>
        <a:bodyPr/>
        <a:lstStyle/>
        <a:p>
          <a:r>
            <a:rPr lang="en-US" dirty="0"/>
            <a:t>Github@Sir-gits-a-lot</a:t>
          </a:r>
        </a:p>
      </dgm:t>
    </dgm:pt>
    <dgm:pt modelId="{5BBC9098-3B37-4E31-8C8C-A4AF34069A01}" type="parTrans" cxnId="{3DE8A7E2-29A0-4FDC-9E23-4073BF8A065B}">
      <dgm:prSet/>
      <dgm:spPr/>
      <dgm:t>
        <a:bodyPr/>
        <a:lstStyle/>
        <a:p>
          <a:endParaRPr lang="en-US"/>
        </a:p>
      </dgm:t>
    </dgm:pt>
    <dgm:pt modelId="{D75C2676-4B52-44D3-8F19-FB1CFBFDD5BD}" type="sibTrans" cxnId="{3DE8A7E2-29A0-4FDC-9E23-4073BF8A065B}">
      <dgm:prSet/>
      <dgm:spPr/>
      <dgm:t>
        <a:bodyPr/>
        <a:lstStyle/>
        <a:p>
          <a:endParaRPr lang="en-US"/>
        </a:p>
      </dgm:t>
    </dgm:pt>
    <dgm:pt modelId="{B4B7943E-B1A7-4E5B-8C4E-D7FEB25B7314}" type="pres">
      <dgm:prSet presAssocID="{FECD3536-6D7C-400D-B12E-6A23EBE014B7}" presName="linear" presStyleCnt="0">
        <dgm:presLayoutVars>
          <dgm:animLvl val="lvl"/>
          <dgm:resizeHandles val="exact"/>
        </dgm:presLayoutVars>
      </dgm:prSet>
      <dgm:spPr/>
    </dgm:pt>
    <dgm:pt modelId="{FAEE7896-213E-47AB-9ED3-CA91A64370A6}" type="pres">
      <dgm:prSet presAssocID="{1CA279FC-458E-4E65-AD8D-CEA6AB17170C}" presName="parentText" presStyleLbl="node1" presStyleIdx="0" presStyleCnt="2">
        <dgm:presLayoutVars>
          <dgm:chMax val="0"/>
          <dgm:bulletEnabled val="1"/>
        </dgm:presLayoutVars>
      </dgm:prSet>
      <dgm:spPr/>
    </dgm:pt>
    <dgm:pt modelId="{AC766BD1-73E9-4C9B-9EC1-9AAED0DDFAC9}" type="pres">
      <dgm:prSet presAssocID="{BB39E5A5-05C6-4FC6-8D4F-D3FC6C56D5BA}" presName="spacer" presStyleCnt="0"/>
      <dgm:spPr/>
    </dgm:pt>
    <dgm:pt modelId="{E1C8C340-411C-4CD3-B85D-D0A3A9077DEC}" type="pres">
      <dgm:prSet presAssocID="{505FC7B0-F1F5-4AFA-BB9A-17D56A2BB6D0}" presName="parentText" presStyleLbl="node1" presStyleIdx="1" presStyleCnt="2">
        <dgm:presLayoutVars>
          <dgm:chMax val="0"/>
          <dgm:bulletEnabled val="1"/>
        </dgm:presLayoutVars>
      </dgm:prSet>
      <dgm:spPr/>
    </dgm:pt>
  </dgm:ptLst>
  <dgm:cxnLst>
    <dgm:cxn modelId="{836FF83B-E320-45C9-A707-0D159F79135E}" type="presOf" srcId="{1CA279FC-458E-4E65-AD8D-CEA6AB17170C}" destId="{FAEE7896-213E-47AB-9ED3-CA91A64370A6}" srcOrd="0" destOrd="0" presId="urn:microsoft.com/office/officeart/2005/8/layout/vList2"/>
    <dgm:cxn modelId="{17A6DEB0-9B3F-447E-9014-78351CA3943D}" srcId="{FECD3536-6D7C-400D-B12E-6A23EBE014B7}" destId="{1CA279FC-458E-4E65-AD8D-CEA6AB17170C}" srcOrd="0" destOrd="0" parTransId="{7A60FB38-3BE8-4F69-904C-A5E49E532F26}" sibTransId="{BB39E5A5-05C6-4FC6-8D4F-D3FC6C56D5BA}"/>
    <dgm:cxn modelId="{93BDE1DF-18E1-4884-91BB-E85FECED1F1B}" type="presOf" srcId="{505FC7B0-F1F5-4AFA-BB9A-17D56A2BB6D0}" destId="{E1C8C340-411C-4CD3-B85D-D0A3A9077DEC}" srcOrd="0" destOrd="0" presId="urn:microsoft.com/office/officeart/2005/8/layout/vList2"/>
    <dgm:cxn modelId="{3DE8A7E2-29A0-4FDC-9E23-4073BF8A065B}" srcId="{FECD3536-6D7C-400D-B12E-6A23EBE014B7}" destId="{505FC7B0-F1F5-4AFA-BB9A-17D56A2BB6D0}" srcOrd="1" destOrd="0" parTransId="{5BBC9098-3B37-4E31-8C8C-A4AF34069A01}" sibTransId="{D75C2676-4B52-44D3-8F19-FB1CFBFDD5BD}"/>
    <dgm:cxn modelId="{BE8744F0-9E5E-45F9-B669-030652CCC9C8}" type="presOf" srcId="{FECD3536-6D7C-400D-B12E-6A23EBE014B7}" destId="{B4B7943E-B1A7-4E5B-8C4E-D7FEB25B7314}" srcOrd="0" destOrd="0" presId="urn:microsoft.com/office/officeart/2005/8/layout/vList2"/>
    <dgm:cxn modelId="{877FE905-FF70-41C0-B702-9E6B320690D0}" type="presParOf" srcId="{B4B7943E-B1A7-4E5B-8C4E-D7FEB25B7314}" destId="{FAEE7896-213E-47AB-9ED3-CA91A64370A6}" srcOrd="0" destOrd="0" presId="urn:microsoft.com/office/officeart/2005/8/layout/vList2"/>
    <dgm:cxn modelId="{92D82C56-87E0-4680-A69F-85A00859BFC3}" type="presParOf" srcId="{B4B7943E-B1A7-4E5B-8C4E-D7FEB25B7314}" destId="{AC766BD1-73E9-4C9B-9EC1-9AAED0DDFAC9}" srcOrd="1" destOrd="0" presId="urn:microsoft.com/office/officeart/2005/8/layout/vList2"/>
    <dgm:cxn modelId="{D5664969-1BAA-4BF8-AD6C-B0C57E38A347}" type="presParOf" srcId="{B4B7943E-B1A7-4E5B-8C4E-D7FEB25B7314}" destId="{E1C8C340-411C-4CD3-B85D-D0A3A9077DEC}"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69EBCD-DF2E-4EE6-9AD1-7194AA6785D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595FCB3B-3B93-437C-8CDC-CE073FC69731}">
      <dgm:prSet custT="1"/>
      <dgm:spPr/>
      <dgm:t>
        <a:bodyPr/>
        <a:lstStyle/>
        <a:p>
          <a:r>
            <a:rPr lang="en-US" sz="1600" b="1" dirty="0"/>
            <a:t>Multi-cloud support</a:t>
          </a:r>
          <a:r>
            <a:rPr lang="en-US" sz="1600" dirty="0"/>
            <a:t>: Crossplane has official providers for 3 major clouds and some other providers like Openstack are also available from the community.</a:t>
          </a:r>
        </a:p>
      </dgm:t>
    </dgm:pt>
    <dgm:pt modelId="{CDFC9212-2212-4E3B-BD88-6117356B910A}" type="parTrans" cxnId="{817672C2-84B6-4122-907F-88D76E5061DF}">
      <dgm:prSet/>
      <dgm:spPr/>
      <dgm:t>
        <a:bodyPr/>
        <a:lstStyle/>
        <a:p>
          <a:endParaRPr lang="en-US"/>
        </a:p>
      </dgm:t>
    </dgm:pt>
    <dgm:pt modelId="{EF9BBD81-7A3D-42E3-B0B0-6B73CA248D69}" type="sibTrans" cxnId="{817672C2-84B6-4122-907F-88D76E5061DF}">
      <dgm:prSet/>
      <dgm:spPr/>
      <dgm:t>
        <a:bodyPr/>
        <a:lstStyle/>
        <a:p>
          <a:endParaRPr lang="en-US"/>
        </a:p>
      </dgm:t>
    </dgm:pt>
    <dgm:pt modelId="{56C3D761-5504-4671-9496-A6DDE52B3340}">
      <dgm:prSet custT="1"/>
      <dgm:spPr/>
      <dgm:t>
        <a:bodyPr/>
        <a:lstStyle/>
        <a:p>
          <a:r>
            <a:rPr lang="en-US" sz="1600" b="1" dirty="0"/>
            <a:t>Easy Packaging and distribution</a:t>
          </a:r>
          <a:r>
            <a:rPr lang="en-US" sz="1600" dirty="0"/>
            <a:t>: Crossplane Configurations can be easily packaged and distributed to any OCI-compatible registry which enables DRY principles and brings the notion of catalogue.</a:t>
          </a:r>
        </a:p>
      </dgm:t>
    </dgm:pt>
    <dgm:pt modelId="{0550CB04-1F25-4C1C-B918-9FC0844D4173}" type="parTrans" cxnId="{44827A44-E96D-4301-B25D-D6F9D6A2EC0F}">
      <dgm:prSet/>
      <dgm:spPr/>
      <dgm:t>
        <a:bodyPr/>
        <a:lstStyle/>
        <a:p>
          <a:endParaRPr lang="en-US"/>
        </a:p>
      </dgm:t>
    </dgm:pt>
    <dgm:pt modelId="{DFD010BF-ABEF-4597-881F-F6D195AAB8FC}" type="sibTrans" cxnId="{44827A44-E96D-4301-B25D-D6F9D6A2EC0F}">
      <dgm:prSet/>
      <dgm:spPr/>
      <dgm:t>
        <a:bodyPr/>
        <a:lstStyle/>
        <a:p>
          <a:endParaRPr lang="en-US"/>
        </a:p>
      </dgm:t>
    </dgm:pt>
    <dgm:pt modelId="{8290ED2C-974C-45AB-AFAD-79E8CBE795B6}">
      <dgm:prSet custT="1"/>
      <dgm:spPr/>
      <dgm:t>
        <a:bodyPr/>
        <a:lstStyle/>
        <a:p>
          <a:r>
            <a:rPr lang="en-US" sz="1600" b="1" dirty="0"/>
            <a:t>Platform API:</a:t>
          </a:r>
          <a:r>
            <a:rPr lang="en-US" sz="1600" dirty="0"/>
            <a:t> Crossplane helps to build a self-service, claimable API for teams to consume with guardrails and policies implemented by the Ops teams e.g., Application needs K8s clusters as platforms, Databases for storage, Elastic Search for Observability, Serverless for Compute requirements, Machine Learning services, etc.</a:t>
          </a:r>
        </a:p>
      </dgm:t>
    </dgm:pt>
    <dgm:pt modelId="{1189674D-B5D9-4C1B-8C87-DB0D76F7BE5E}" type="parTrans" cxnId="{FB3628E6-E110-4EDE-932B-C17C0EC27D04}">
      <dgm:prSet/>
      <dgm:spPr/>
      <dgm:t>
        <a:bodyPr/>
        <a:lstStyle/>
        <a:p>
          <a:endParaRPr lang="en-US"/>
        </a:p>
      </dgm:t>
    </dgm:pt>
    <dgm:pt modelId="{A24B5653-3771-4DE4-98FD-E6D6F771BC78}" type="sibTrans" cxnId="{FB3628E6-E110-4EDE-932B-C17C0EC27D04}">
      <dgm:prSet/>
      <dgm:spPr/>
      <dgm:t>
        <a:bodyPr/>
        <a:lstStyle/>
        <a:p>
          <a:endParaRPr lang="en-US"/>
        </a:p>
      </dgm:t>
    </dgm:pt>
    <dgm:pt modelId="{39E97D18-6DCD-4ACF-B377-3093510F5965}">
      <dgm:prSet custT="1"/>
      <dgm:spPr/>
      <dgm:t>
        <a:bodyPr/>
        <a:lstStyle/>
        <a:p>
          <a:r>
            <a:rPr lang="en-US" sz="1600" b="1" dirty="0"/>
            <a:t>Ephemerality over Stateful: </a:t>
          </a:r>
          <a:r>
            <a:rPr lang="en-US" sz="1600" dirty="0"/>
            <a:t>If infrastructure can be defined in config. File. It can be created again.</a:t>
          </a:r>
        </a:p>
      </dgm:t>
    </dgm:pt>
    <dgm:pt modelId="{FE1500CD-93F0-45D2-8178-39558298DA29}" type="parTrans" cxnId="{2913D399-8BBC-43F7-8C41-4224567308C1}">
      <dgm:prSet/>
      <dgm:spPr/>
      <dgm:t>
        <a:bodyPr/>
        <a:lstStyle/>
        <a:p>
          <a:endParaRPr lang="en-US"/>
        </a:p>
      </dgm:t>
    </dgm:pt>
    <dgm:pt modelId="{CF0088EA-6E25-426E-BEC8-9365334CF882}" type="sibTrans" cxnId="{2913D399-8BBC-43F7-8C41-4224567308C1}">
      <dgm:prSet/>
      <dgm:spPr/>
      <dgm:t>
        <a:bodyPr/>
        <a:lstStyle/>
        <a:p>
          <a:endParaRPr lang="en-US"/>
        </a:p>
      </dgm:t>
    </dgm:pt>
    <dgm:pt modelId="{7B217E3B-BB1B-430D-A0C9-05037181FC1F}">
      <dgm:prSet custT="1"/>
      <dgm:spPr/>
      <dgm:t>
        <a:bodyPr/>
        <a:lstStyle/>
        <a:p>
          <a:r>
            <a:rPr lang="en-US" sz="1600" dirty="0"/>
            <a:t>Ops team can build compositions with different cloud vendors say, </a:t>
          </a:r>
          <a:r>
            <a:rPr lang="en-US" sz="1600" u="sng" dirty="0"/>
            <a:t>Clusters from AWS</a:t>
          </a:r>
          <a:r>
            <a:rPr lang="en-US" sz="1600" dirty="0"/>
            <a:t>, </a:t>
          </a:r>
          <a:r>
            <a:rPr lang="en-US" sz="1600" u="sng" dirty="0"/>
            <a:t>Storage from Azure</a:t>
          </a:r>
          <a:r>
            <a:rPr lang="en-US" sz="1600" dirty="0"/>
            <a:t> and </a:t>
          </a:r>
          <a:r>
            <a:rPr lang="en-US" sz="1600" u="sng" dirty="0"/>
            <a:t>MLOps from GCP</a:t>
          </a:r>
          <a:r>
            <a:rPr lang="en-US" sz="1600" dirty="0"/>
            <a:t> all clubbed into 1 API exposed for dev teams to consume. </a:t>
          </a:r>
        </a:p>
      </dgm:t>
    </dgm:pt>
    <dgm:pt modelId="{8DE9D497-B497-4918-B28C-5041F1B4057E}" type="parTrans" cxnId="{81D6076D-ACC7-4E30-BB85-AA4FF22F8F98}">
      <dgm:prSet/>
      <dgm:spPr/>
      <dgm:t>
        <a:bodyPr/>
        <a:lstStyle/>
        <a:p>
          <a:endParaRPr lang="en-US"/>
        </a:p>
      </dgm:t>
    </dgm:pt>
    <dgm:pt modelId="{4479CA9B-ECB6-426A-B4C3-490BD0232AB2}" type="sibTrans" cxnId="{81D6076D-ACC7-4E30-BB85-AA4FF22F8F98}">
      <dgm:prSet/>
      <dgm:spPr/>
      <dgm:t>
        <a:bodyPr/>
        <a:lstStyle/>
        <a:p>
          <a:endParaRPr lang="en-US"/>
        </a:p>
      </dgm:t>
    </dgm:pt>
    <dgm:pt modelId="{82211B2A-160F-4D83-89A2-186E7856E2F7}">
      <dgm:prSet custT="1"/>
      <dgm:spPr/>
      <dgm:t>
        <a:bodyPr/>
        <a:lstStyle/>
        <a:p>
          <a:r>
            <a:rPr lang="en-US" sz="1600" b="1" dirty="0"/>
            <a:t>Xfn: </a:t>
          </a:r>
          <a:r>
            <a:rPr lang="en-US" sz="1600" dirty="0"/>
            <a:t>Composite Resource Functions give crossplane compositions freedom to introduce variability and Runtime decision making. All Xfns run in rootless function containers as sidecar containers to the crossplane core pod. Communication is done via gRPC.</a:t>
          </a:r>
        </a:p>
      </dgm:t>
    </dgm:pt>
    <dgm:pt modelId="{E0CA3834-19F1-4DAE-B018-D2A1716ED9AD}" type="parTrans" cxnId="{ECEE3AD5-563C-498E-9B6A-1CAABF7DA33D}">
      <dgm:prSet/>
      <dgm:spPr/>
      <dgm:t>
        <a:bodyPr/>
        <a:lstStyle/>
        <a:p>
          <a:endParaRPr lang="en-US"/>
        </a:p>
      </dgm:t>
    </dgm:pt>
    <dgm:pt modelId="{804D9C09-9CC6-4119-A571-E72B7FC93CC3}" type="sibTrans" cxnId="{ECEE3AD5-563C-498E-9B6A-1CAABF7DA33D}">
      <dgm:prSet/>
      <dgm:spPr/>
      <dgm:t>
        <a:bodyPr/>
        <a:lstStyle/>
        <a:p>
          <a:endParaRPr lang="en-US"/>
        </a:p>
      </dgm:t>
    </dgm:pt>
    <dgm:pt modelId="{50F5A909-1909-42ED-8DCB-8A62AEF43581}" type="pres">
      <dgm:prSet presAssocID="{EC69EBCD-DF2E-4EE6-9AD1-7194AA6785DD}" presName="root" presStyleCnt="0">
        <dgm:presLayoutVars>
          <dgm:dir/>
          <dgm:resizeHandles val="exact"/>
        </dgm:presLayoutVars>
      </dgm:prSet>
      <dgm:spPr/>
    </dgm:pt>
    <dgm:pt modelId="{0778A48E-9011-40F1-AC8A-DEF995E0AE7D}" type="pres">
      <dgm:prSet presAssocID="{595FCB3B-3B93-437C-8CDC-CE073FC69731}" presName="compNode" presStyleCnt="0"/>
      <dgm:spPr/>
    </dgm:pt>
    <dgm:pt modelId="{2925C53D-A2AD-47E3-9E90-A12DCEAB346C}" type="pres">
      <dgm:prSet presAssocID="{595FCB3B-3B93-437C-8CDC-CE073FC69731}" presName="iconRect" presStyleLbl="node1" presStyleIdx="0" presStyleCnt="6" custScaleX="219355" custScaleY="360197" custLinFactY="-100000" custLinFactNeighborX="-795" custLinFactNeighborY="-19666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bow"/>
        </a:ext>
      </dgm:extLst>
    </dgm:pt>
    <dgm:pt modelId="{2585EC23-834B-4FE3-9A7B-FD5F076E45F7}" type="pres">
      <dgm:prSet presAssocID="{595FCB3B-3B93-437C-8CDC-CE073FC69731}" presName="spaceRect" presStyleCnt="0"/>
      <dgm:spPr/>
    </dgm:pt>
    <dgm:pt modelId="{A3626422-2518-4E3C-A728-01A79EC245B4}" type="pres">
      <dgm:prSet presAssocID="{595FCB3B-3B93-437C-8CDC-CE073FC69731}" presName="textRect" presStyleLbl="revTx" presStyleIdx="0" presStyleCnt="6" custScaleX="148621" custScaleY="133920" custLinFactNeighborX="-44" custLinFactNeighborY="-10019">
        <dgm:presLayoutVars>
          <dgm:chMax val="1"/>
          <dgm:chPref val="1"/>
        </dgm:presLayoutVars>
      </dgm:prSet>
      <dgm:spPr/>
    </dgm:pt>
    <dgm:pt modelId="{42624FF0-4555-498C-AC52-9856E05D484F}" type="pres">
      <dgm:prSet presAssocID="{EF9BBD81-7A3D-42E3-B0B0-6B73CA248D69}" presName="sibTrans" presStyleCnt="0"/>
      <dgm:spPr/>
    </dgm:pt>
    <dgm:pt modelId="{AA4A0591-8003-4E15-9694-C4E091F14A2D}" type="pres">
      <dgm:prSet presAssocID="{56C3D761-5504-4671-9496-A6DDE52B3340}" presName="compNode" presStyleCnt="0"/>
      <dgm:spPr/>
    </dgm:pt>
    <dgm:pt modelId="{A096754B-6B74-42C6-827B-8027C649A204}" type="pres">
      <dgm:prSet presAssocID="{56C3D761-5504-4671-9496-A6DDE52B3340}" presName="iconRect" presStyleLbl="node1" presStyleIdx="1" presStyleCnt="6" custScaleX="269518" custScaleY="351659" custLinFactY="-100000" custLinFactNeighborX="-25991" custLinFactNeighborY="-13941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FD62D2BF-E51F-433C-9E94-9CF1F6E1E8EB}" type="pres">
      <dgm:prSet presAssocID="{56C3D761-5504-4671-9496-A6DDE52B3340}" presName="spaceRect" presStyleCnt="0"/>
      <dgm:spPr/>
    </dgm:pt>
    <dgm:pt modelId="{186BB3B5-9894-4064-91FD-B78830E8876D}" type="pres">
      <dgm:prSet presAssocID="{56C3D761-5504-4671-9496-A6DDE52B3340}" presName="textRect" presStyleLbl="revTx" presStyleIdx="1" presStyleCnt="6" custScaleX="185381" custScaleY="133388" custLinFactNeighborX="-13979" custLinFactNeighborY="-9992">
        <dgm:presLayoutVars>
          <dgm:chMax val="1"/>
          <dgm:chPref val="1"/>
        </dgm:presLayoutVars>
      </dgm:prSet>
      <dgm:spPr/>
    </dgm:pt>
    <dgm:pt modelId="{EE534687-ABC5-452B-84E8-C6FB33B41CF0}" type="pres">
      <dgm:prSet presAssocID="{DFD010BF-ABEF-4597-881F-F6D195AAB8FC}" presName="sibTrans" presStyleCnt="0"/>
      <dgm:spPr/>
    </dgm:pt>
    <dgm:pt modelId="{2A71946A-F607-49F8-87F5-4963100559F7}" type="pres">
      <dgm:prSet presAssocID="{8290ED2C-974C-45AB-AFAD-79E8CBE795B6}" presName="compNode" presStyleCnt="0"/>
      <dgm:spPr/>
    </dgm:pt>
    <dgm:pt modelId="{55803B72-033D-437E-8155-4A8C89110DAC}" type="pres">
      <dgm:prSet presAssocID="{8290ED2C-974C-45AB-AFAD-79E8CBE795B6}" presName="iconRect" presStyleLbl="node1" presStyleIdx="2" presStyleCnt="6" custFlipHor="1" custScaleX="251360" custScaleY="278939" custLinFactY="-51969" custLinFactNeighborX="-36791" custLinFactNeighborY="-100000"/>
      <dgm:spPr>
        <a:blipFill>
          <a:blip xmlns:r="http://schemas.openxmlformats.org/officeDocument/2006/relationships" r:embed="rId5">
            <a:extLst>
              <a:ext uri="{96DAC541-7B7A-43D3-8B79-37D633B846F1}">
                <asvg:svgBlip xmlns:asvg="http://schemas.microsoft.com/office/drawing/2016/SVG/main" r:embed="rId6"/>
              </a:ext>
            </a:extLst>
          </a:blip>
          <a:srcRect/>
          <a:stretch>
            <a:fillRect t="-9000" b="-9000"/>
          </a:stretch>
        </a:blipFill>
        <a:ln>
          <a:noFill/>
        </a:ln>
      </dgm:spPr>
      <dgm:extLst>
        <a:ext uri="{E40237B7-FDA0-4F09-8148-C483321AD2D9}">
          <dgm14:cNvPr xmlns:dgm14="http://schemas.microsoft.com/office/drawing/2010/diagram" id="0" name="" descr="Captain male with solid fill"/>
        </a:ext>
      </dgm:extLst>
    </dgm:pt>
    <dgm:pt modelId="{388EE996-5CF5-4AE9-B14D-5E8D312C94C4}" type="pres">
      <dgm:prSet presAssocID="{8290ED2C-974C-45AB-AFAD-79E8CBE795B6}" presName="spaceRect" presStyleCnt="0"/>
      <dgm:spPr/>
    </dgm:pt>
    <dgm:pt modelId="{4B95B75F-3D96-48B8-A60B-3A6FF638B6D5}" type="pres">
      <dgm:prSet presAssocID="{8290ED2C-974C-45AB-AFAD-79E8CBE795B6}" presName="textRect" presStyleLbl="revTx" presStyleIdx="2" presStyleCnt="6" custScaleX="248175" custScaleY="179537" custLinFactNeighborX="-18584" custLinFactNeighborY="25275">
        <dgm:presLayoutVars>
          <dgm:chMax val="1"/>
          <dgm:chPref val="1"/>
        </dgm:presLayoutVars>
      </dgm:prSet>
      <dgm:spPr/>
    </dgm:pt>
    <dgm:pt modelId="{42FFCB59-FA95-4D4B-BDA4-D355AFD558B3}" type="pres">
      <dgm:prSet presAssocID="{A24B5653-3771-4DE4-98FD-E6D6F771BC78}" presName="sibTrans" presStyleCnt="0"/>
      <dgm:spPr/>
    </dgm:pt>
    <dgm:pt modelId="{374B6534-5547-4234-A5AF-D1AAD68174BA}" type="pres">
      <dgm:prSet presAssocID="{39E97D18-6DCD-4ACF-B377-3093510F5965}" presName="compNode" presStyleCnt="0"/>
      <dgm:spPr/>
    </dgm:pt>
    <dgm:pt modelId="{BFD006AB-79ED-41EB-A1B6-58E10FD29F2A}" type="pres">
      <dgm:prSet presAssocID="{39E97D18-6DCD-4ACF-B377-3093510F5965}" presName="iconRect" presStyleLbl="node1" presStyleIdx="3" presStyleCnt="6" custScaleX="365146" custScaleY="294324" custLinFactY="-135314" custLinFactNeighborX="-73657" custLinFactNeighborY="-2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ontinuous Improvement with solid fill"/>
        </a:ext>
      </dgm:extLst>
    </dgm:pt>
    <dgm:pt modelId="{9D9A7C70-0976-40B2-9383-85685FB0FB74}" type="pres">
      <dgm:prSet presAssocID="{39E97D18-6DCD-4ACF-B377-3093510F5965}" presName="spaceRect" presStyleCnt="0"/>
      <dgm:spPr/>
    </dgm:pt>
    <dgm:pt modelId="{D7B74A2B-3CD5-4264-97BE-F65AE15CB6D1}" type="pres">
      <dgm:prSet presAssocID="{39E97D18-6DCD-4ACF-B377-3093510F5965}" presName="textRect" presStyleLbl="revTx" presStyleIdx="3" presStyleCnt="6" custScaleX="141351" custScaleY="162054" custLinFactNeighborX="-31238" custLinFactNeighborY="-40180">
        <dgm:presLayoutVars>
          <dgm:chMax val="1"/>
          <dgm:chPref val="1"/>
        </dgm:presLayoutVars>
      </dgm:prSet>
      <dgm:spPr/>
    </dgm:pt>
    <dgm:pt modelId="{5E9C4B31-335C-49C1-B49D-4F30EEE9EDAA}" type="pres">
      <dgm:prSet presAssocID="{CF0088EA-6E25-426E-BEC8-9365334CF882}" presName="sibTrans" presStyleCnt="0"/>
      <dgm:spPr/>
    </dgm:pt>
    <dgm:pt modelId="{85349F94-6B88-4FFF-8142-F44E86DC7CEE}" type="pres">
      <dgm:prSet presAssocID="{7B217E3B-BB1B-430D-A0C9-05037181FC1F}" presName="compNode" presStyleCnt="0"/>
      <dgm:spPr/>
    </dgm:pt>
    <dgm:pt modelId="{69FCB6BA-0FC9-4163-A5C6-A19F46BDB64F}" type="pres">
      <dgm:prSet presAssocID="{7B217E3B-BB1B-430D-A0C9-05037181FC1F}" presName="iconRect" presStyleLbl="node1" presStyleIdx="4" presStyleCnt="6" custScaleX="229919" custScaleY="263799" custLinFactY="-100000" custLinFactNeighborX="-65123" custLinFactNeighborY="-14556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t="-17000" b="-17000"/>
          </a:stretch>
        </a:blipFill>
        <a:ln>
          <a:noFill/>
        </a:ln>
      </dgm:spPr>
      <dgm:extLst>
        <a:ext uri="{E40237B7-FDA0-4F09-8148-C483321AD2D9}">
          <dgm14:cNvPr xmlns:dgm14="http://schemas.microsoft.com/office/drawing/2010/diagram" id="0" name="" descr="Snowflake with solid fill"/>
        </a:ext>
      </dgm:extLst>
    </dgm:pt>
    <dgm:pt modelId="{8AA1FE55-2344-4951-94A3-FDDAB6A6E5B5}" type="pres">
      <dgm:prSet presAssocID="{7B217E3B-BB1B-430D-A0C9-05037181FC1F}" presName="spaceRect" presStyleCnt="0"/>
      <dgm:spPr/>
    </dgm:pt>
    <dgm:pt modelId="{FDCC8DE7-F324-4214-980C-1E20D5BEAFE5}" type="pres">
      <dgm:prSet presAssocID="{7B217E3B-BB1B-430D-A0C9-05037181FC1F}" presName="textRect" presStyleLbl="revTx" presStyleIdx="4" presStyleCnt="6" custScaleX="143470" custScaleY="131834" custLinFactNeighborX="-33438" custLinFactNeighborY="-8121">
        <dgm:presLayoutVars>
          <dgm:chMax val="1"/>
          <dgm:chPref val="1"/>
        </dgm:presLayoutVars>
      </dgm:prSet>
      <dgm:spPr/>
    </dgm:pt>
    <dgm:pt modelId="{1419F21A-FC1A-4448-A69E-160EF39E7B2C}" type="pres">
      <dgm:prSet presAssocID="{4479CA9B-ECB6-426A-B4C3-490BD0232AB2}" presName="sibTrans" presStyleCnt="0"/>
      <dgm:spPr/>
    </dgm:pt>
    <dgm:pt modelId="{9C9E31DE-04E0-43BA-9359-DAF6DC0847FE}" type="pres">
      <dgm:prSet presAssocID="{82211B2A-160F-4D83-89A2-186E7856E2F7}" presName="compNode" presStyleCnt="0"/>
      <dgm:spPr/>
    </dgm:pt>
    <dgm:pt modelId="{02E16AC7-6D96-4B58-AAF1-B40541A61E5A}" type="pres">
      <dgm:prSet presAssocID="{82211B2A-160F-4D83-89A2-186E7856E2F7}" presName="iconRect" presStyleLbl="node1" presStyleIdx="5" presStyleCnt="6" custScaleX="327641" custScaleY="237557" custLinFactY="-54958" custLinFactNeighborX="-73850" custLinFactNeighborY="-10000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AC9108BF-C42D-42D8-AD5D-A5DEFFCA57A4}" type="pres">
      <dgm:prSet presAssocID="{82211B2A-160F-4D83-89A2-186E7856E2F7}" presName="spaceRect" presStyleCnt="0"/>
      <dgm:spPr/>
    </dgm:pt>
    <dgm:pt modelId="{B542CF3E-F726-43A9-B147-1FEBF8133483}" type="pres">
      <dgm:prSet presAssocID="{82211B2A-160F-4D83-89A2-186E7856E2F7}" presName="textRect" presStyleLbl="revTx" presStyleIdx="5" presStyleCnt="6" custScaleX="193436" custScaleY="179636" custLinFactNeighborX="-22778" custLinFactNeighborY="25660">
        <dgm:presLayoutVars>
          <dgm:chMax val="1"/>
          <dgm:chPref val="1"/>
        </dgm:presLayoutVars>
      </dgm:prSet>
      <dgm:spPr/>
    </dgm:pt>
  </dgm:ptLst>
  <dgm:cxnLst>
    <dgm:cxn modelId="{9867FF00-B3A6-4EAD-A8EF-0009B6902E17}" type="presOf" srcId="{56C3D761-5504-4671-9496-A6DDE52B3340}" destId="{186BB3B5-9894-4064-91FD-B78830E8876D}" srcOrd="0" destOrd="0" presId="urn:microsoft.com/office/officeart/2018/2/layout/IconLabelList"/>
    <dgm:cxn modelId="{3731BA35-7FB8-4941-AC3B-AB9F16C926DA}" type="presOf" srcId="{595FCB3B-3B93-437C-8CDC-CE073FC69731}" destId="{A3626422-2518-4E3C-A728-01A79EC245B4}" srcOrd="0" destOrd="0" presId="urn:microsoft.com/office/officeart/2018/2/layout/IconLabelList"/>
    <dgm:cxn modelId="{44827A44-E96D-4301-B25D-D6F9D6A2EC0F}" srcId="{EC69EBCD-DF2E-4EE6-9AD1-7194AA6785DD}" destId="{56C3D761-5504-4671-9496-A6DDE52B3340}" srcOrd="1" destOrd="0" parTransId="{0550CB04-1F25-4C1C-B918-9FC0844D4173}" sibTransId="{DFD010BF-ABEF-4597-881F-F6D195AAB8FC}"/>
    <dgm:cxn modelId="{81D6076D-ACC7-4E30-BB85-AA4FF22F8F98}" srcId="{EC69EBCD-DF2E-4EE6-9AD1-7194AA6785DD}" destId="{7B217E3B-BB1B-430D-A0C9-05037181FC1F}" srcOrd="4" destOrd="0" parTransId="{8DE9D497-B497-4918-B28C-5041F1B4057E}" sibTransId="{4479CA9B-ECB6-426A-B4C3-490BD0232AB2}"/>
    <dgm:cxn modelId="{C9AB2374-A646-4EF1-867F-BEAFC5F16CF4}" type="presOf" srcId="{39E97D18-6DCD-4ACF-B377-3093510F5965}" destId="{D7B74A2B-3CD5-4264-97BE-F65AE15CB6D1}" srcOrd="0" destOrd="0" presId="urn:microsoft.com/office/officeart/2018/2/layout/IconLabelList"/>
    <dgm:cxn modelId="{84C54B8F-09BE-4DEB-BDC5-0C8E6907CD1D}" type="presOf" srcId="{8290ED2C-974C-45AB-AFAD-79E8CBE795B6}" destId="{4B95B75F-3D96-48B8-A60B-3A6FF638B6D5}" srcOrd="0" destOrd="0" presId="urn:microsoft.com/office/officeart/2018/2/layout/IconLabelList"/>
    <dgm:cxn modelId="{2913D399-8BBC-43F7-8C41-4224567308C1}" srcId="{EC69EBCD-DF2E-4EE6-9AD1-7194AA6785DD}" destId="{39E97D18-6DCD-4ACF-B377-3093510F5965}" srcOrd="3" destOrd="0" parTransId="{FE1500CD-93F0-45D2-8178-39558298DA29}" sibTransId="{CF0088EA-6E25-426E-BEC8-9365334CF882}"/>
    <dgm:cxn modelId="{60C640B0-A141-4478-939D-654FA41B867B}" type="presOf" srcId="{7B217E3B-BB1B-430D-A0C9-05037181FC1F}" destId="{FDCC8DE7-F324-4214-980C-1E20D5BEAFE5}" srcOrd="0" destOrd="0" presId="urn:microsoft.com/office/officeart/2018/2/layout/IconLabelList"/>
    <dgm:cxn modelId="{817672C2-84B6-4122-907F-88D76E5061DF}" srcId="{EC69EBCD-DF2E-4EE6-9AD1-7194AA6785DD}" destId="{595FCB3B-3B93-437C-8CDC-CE073FC69731}" srcOrd="0" destOrd="0" parTransId="{CDFC9212-2212-4E3B-BD88-6117356B910A}" sibTransId="{EF9BBD81-7A3D-42E3-B0B0-6B73CA248D69}"/>
    <dgm:cxn modelId="{7F18DAC3-AE48-42BD-97E4-E13AB3A09DF8}" type="presOf" srcId="{82211B2A-160F-4D83-89A2-186E7856E2F7}" destId="{B542CF3E-F726-43A9-B147-1FEBF8133483}" srcOrd="0" destOrd="0" presId="urn:microsoft.com/office/officeart/2018/2/layout/IconLabelList"/>
    <dgm:cxn modelId="{ECEE3AD5-563C-498E-9B6A-1CAABF7DA33D}" srcId="{EC69EBCD-DF2E-4EE6-9AD1-7194AA6785DD}" destId="{82211B2A-160F-4D83-89A2-186E7856E2F7}" srcOrd="5" destOrd="0" parTransId="{E0CA3834-19F1-4DAE-B018-D2A1716ED9AD}" sibTransId="{804D9C09-9CC6-4119-A571-E72B7FC93CC3}"/>
    <dgm:cxn modelId="{FB3628E6-E110-4EDE-932B-C17C0EC27D04}" srcId="{EC69EBCD-DF2E-4EE6-9AD1-7194AA6785DD}" destId="{8290ED2C-974C-45AB-AFAD-79E8CBE795B6}" srcOrd="2" destOrd="0" parTransId="{1189674D-B5D9-4C1B-8C87-DB0D76F7BE5E}" sibTransId="{A24B5653-3771-4DE4-98FD-E6D6F771BC78}"/>
    <dgm:cxn modelId="{0357EEED-D368-497D-AC25-844CCF80B892}" type="presOf" srcId="{EC69EBCD-DF2E-4EE6-9AD1-7194AA6785DD}" destId="{50F5A909-1909-42ED-8DCB-8A62AEF43581}" srcOrd="0" destOrd="0" presId="urn:microsoft.com/office/officeart/2018/2/layout/IconLabelList"/>
    <dgm:cxn modelId="{44A2CBC7-FEB3-440E-9B47-5686C75CA7AD}" type="presParOf" srcId="{50F5A909-1909-42ED-8DCB-8A62AEF43581}" destId="{0778A48E-9011-40F1-AC8A-DEF995E0AE7D}" srcOrd="0" destOrd="0" presId="urn:microsoft.com/office/officeart/2018/2/layout/IconLabelList"/>
    <dgm:cxn modelId="{592D61A7-F4CA-4E22-9716-A99A43F73D23}" type="presParOf" srcId="{0778A48E-9011-40F1-AC8A-DEF995E0AE7D}" destId="{2925C53D-A2AD-47E3-9E90-A12DCEAB346C}" srcOrd="0" destOrd="0" presId="urn:microsoft.com/office/officeart/2018/2/layout/IconLabelList"/>
    <dgm:cxn modelId="{3DBD9683-55B6-44BA-81FE-7603C4C3BE70}" type="presParOf" srcId="{0778A48E-9011-40F1-AC8A-DEF995E0AE7D}" destId="{2585EC23-834B-4FE3-9A7B-FD5F076E45F7}" srcOrd="1" destOrd="0" presId="urn:microsoft.com/office/officeart/2018/2/layout/IconLabelList"/>
    <dgm:cxn modelId="{AFF4BF8C-560A-4ED7-B189-8B90D4D1DB8C}" type="presParOf" srcId="{0778A48E-9011-40F1-AC8A-DEF995E0AE7D}" destId="{A3626422-2518-4E3C-A728-01A79EC245B4}" srcOrd="2" destOrd="0" presId="urn:microsoft.com/office/officeart/2018/2/layout/IconLabelList"/>
    <dgm:cxn modelId="{9556A150-688F-4941-BE64-22803E10A62B}" type="presParOf" srcId="{50F5A909-1909-42ED-8DCB-8A62AEF43581}" destId="{42624FF0-4555-498C-AC52-9856E05D484F}" srcOrd="1" destOrd="0" presId="urn:microsoft.com/office/officeart/2018/2/layout/IconLabelList"/>
    <dgm:cxn modelId="{259AA863-F2B7-44AD-AC51-3B68E0D0887E}" type="presParOf" srcId="{50F5A909-1909-42ED-8DCB-8A62AEF43581}" destId="{AA4A0591-8003-4E15-9694-C4E091F14A2D}" srcOrd="2" destOrd="0" presId="urn:microsoft.com/office/officeart/2018/2/layout/IconLabelList"/>
    <dgm:cxn modelId="{6C5EC1E9-5A87-499E-AFBB-4D409E2FAE9E}" type="presParOf" srcId="{AA4A0591-8003-4E15-9694-C4E091F14A2D}" destId="{A096754B-6B74-42C6-827B-8027C649A204}" srcOrd="0" destOrd="0" presId="urn:microsoft.com/office/officeart/2018/2/layout/IconLabelList"/>
    <dgm:cxn modelId="{0FB5A65A-6222-473D-9FA1-D5F79D1A6F9C}" type="presParOf" srcId="{AA4A0591-8003-4E15-9694-C4E091F14A2D}" destId="{FD62D2BF-E51F-433C-9E94-9CF1F6E1E8EB}" srcOrd="1" destOrd="0" presId="urn:microsoft.com/office/officeart/2018/2/layout/IconLabelList"/>
    <dgm:cxn modelId="{42B9BA47-E148-4597-A81C-14AB15A5475A}" type="presParOf" srcId="{AA4A0591-8003-4E15-9694-C4E091F14A2D}" destId="{186BB3B5-9894-4064-91FD-B78830E8876D}" srcOrd="2" destOrd="0" presId="urn:microsoft.com/office/officeart/2018/2/layout/IconLabelList"/>
    <dgm:cxn modelId="{787C5446-EB1E-4A70-A6DE-1C15AF45C7C8}" type="presParOf" srcId="{50F5A909-1909-42ED-8DCB-8A62AEF43581}" destId="{EE534687-ABC5-452B-84E8-C6FB33B41CF0}" srcOrd="3" destOrd="0" presId="urn:microsoft.com/office/officeart/2018/2/layout/IconLabelList"/>
    <dgm:cxn modelId="{7478E965-E40D-41B9-A1CB-F14487B21D3F}" type="presParOf" srcId="{50F5A909-1909-42ED-8DCB-8A62AEF43581}" destId="{2A71946A-F607-49F8-87F5-4963100559F7}" srcOrd="4" destOrd="0" presId="urn:microsoft.com/office/officeart/2018/2/layout/IconLabelList"/>
    <dgm:cxn modelId="{11ECD6E0-2D0D-4E2A-A3F8-74F1EB664A5B}" type="presParOf" srcId="{2A71946A-F607-49F8-87F5-4963100559F7}" destId="{55803B72-033D-437E-8155-4A8C89110DAC}" srcOrd="0" destOrd="0" presId="urn:microsoft.com/office/officeart/2018/2/layout/IconLabelList"/>
    <dgm:cxn modelId="{899C0CCF-E686-4C82-AED6-5674B9437A22}" type="presParOf" srcId="{2A71946A-F607-49F8-87F5-4963100559F7}" destId="{388EE996-5CF5-4AE9-B14D-5E8D312C94C4}" srcOrd="1" destOrd="0" presId="urn:microsoft.com/office/officeart/2018/2/layout/IconLabelList"/>
    <dgm:cxn modelId="{148FD53A-218B-4026-89EF-F9A0C0E6AA36}" type="presParOf" srcId="{2A71946A-F607-49F8-87F5-4963100559F7}" destId="{4B95B75F-3D96-48B8-A60B-3A6FF638B6D5}" srcOrd="2" destOrd="0" presId="urn:microsoft.com/office/officeart/2018/2/layout/IconLabelList"/>
    <dgm:cxn modelId="{8A40491B-B60D-4C71-BCC7-218DB1A832B1}" type="presParOf" srcId="{50F5A909-1909-42ED-8DCB-8A62AEF43581}" destId="{42FFCB59-FA95-4D4B-BDA4-D355AFD558B3}" srcOrd="5" destOrd="0" presId="urn:microsoft.com/office/officeart/2018/2/layout/IconLabelList"/>
    <dgm:cxn modelId="{A5C63C4E-7945-4ADF-9E6C-B728614D7341}" type="presParOf" srcId="{50F5A909-1909-42ED-8DCB-8A62AEF43581}" destId="{374B6534-5547-4234-A5AF-D1AAD68174BA}" srcOrd="6" destOrd="0" presId="urn:microsoft.com/office/officeart/2018/2/layout/IconLabelList"/>
    <dgm:cxn modelId="{BBC4FC45-EDC9-42CA-A249-197EAEDBEEBF}" type="presParOf" srcId="{374B6534-5547-4234-A5AF-D1AAD68174BA}" destId="{BFD006AB-79ED-41EB-A1B6-58E10FD29F2A}" srcOrd="0" destOrd="0" presId="urn:microsoft.com/office/officeart/2018/2/layout/IconLabelList"/>
    <dgm:cxn modelId="{CD5CA173-32F4-424E-ABED-79C9367AE7B2}" type="presParOf" srcId="{374B6534-5547-4234-A5AF-D1AAD68174BA}" destId="{9D9A7C70-0976-40B2-9383-85685FB0FB74}" srcOrd="1" destOrd="0" presId="urn:microsoft.com/office/officeart/2018/2/layout/IconLabelList"/>
    <dgm:cxn modelId="{F8F77F4E-50AB-486B-ABFE-3E2EEA4E8617}" type="presParOf" srcId="{374B6534-5547-4234-A5AF-D1AAD68174BA}" destId="{D7B74A2B-3CD5-4264-97BE-F65AE15CB6D1}" srcOrd="2" destOrd="0" presId="urn:microsoft.com/office/officeart/2018/2/layout/IconLabelList"/>
    <dgm:cxn modelId="{3E4A99C1-7A9B-4752-9AE3-3D8F9D3D330E}" type="presParOf" srcId="{50F5A909-1909-42ED-8DCB-8A62AEF43581}" destId="{5E9C4B31-335C-49C1-B49D-4F30EEE9EDAA}" srcOrd="7" destOrd="0" presId="urn:microsoft.com/office/officeart/2018/2/layout/IconLabelList"/>
    <dgm:cxn modelId="{3F764BBD-E3A3-4606-BC96-6247C6323107}" type="presParOf" srcId="{50F5A909-1909-42ED-8DCB-8A62AEF43581}" destId="{85349F94-6B88-4FFF-8142-F44E86DC7CEE}" srcOrd="8" destOrd="0" presId="urn:microsoft.com/office/officeart/2018/2/layout/IconLabelList"/>
    <dgm:cxn modelId="{E628464F-75E2-43F5-BB43-54E4AD5E4918}" type="presParOf" srcId="{85349F94-6B88-4FFF-8142-F44E86DC7CEE}" destId="{69FCB6BA-0FC9-4163-A5C6-A19F46BDB64F}" srcOrd="0" destOrd="0" presId="urn:microsoft.com/office/officeart/2018/2/layout/IconLabelList"/>
    <dgm:cxn modelId="{D5067C23-1A23-4DF3-80EE-AB4AD5032004}" type="presParOf" srcId="{85349F94-6B88-4FFF-8142-F44E86DC7CEE}" destId="{8AA1FE55-2344-4951-94A3-FDDAB6A6E5B5}" srcOrd="1" destOrd="0" presId="urn:microsoft.com/office/officeart/2018/2/layout/IconLabelList"/>
    <dgm:cxn modelId="{BBE54C56-825F-468B-948E-1060A5DAE508}" type="presParOf" srcId="{85349F94-6B88-4FFF-8142-F44E86DC7CEE}" destId="{FDCC8DE7-F324-4214-980C-1E20D5BEAFE5}" srcOrd="2" destOrd="0" presId="urn:microsoft.com/office/officeart/2018/2/layout/IconLabelList"/>
    <dgm:cxn modelId="{CA411423-57A4-4F07-9A4C-098504BB738F}" type="presParOf" srcId="{50F5A909-1909-42ED-8DCB-8A62AEF43581}" destId="{1419F21A-FC1A-4448-A69E-160EF39E7B2C}" srcOrd="9" destOrd="0" presId="urn:microsoft.com/office/officeart/2018/2/layout/IconLabelList"/>
    <dgm:cxn modelId="{F7C33A39-8214-4639-A6C3-12FE2416E016}" type="presParOf" srcId="{50F5A909-1909-42ED-8DCB-8A62AEF43581}" destId="{9C9E31DE-04E0-43BA-9359-DAF6DC0847FE}" srcOrd="10" destOrd="0" presId="urn:microsoft.com/office/officeart/2018/2/layout/IconLabelList"/>
    <dgm:cxn modelId="{F59AEC69-F996-473B-8E0A-D8288B8C8C0C}" type="presParOf" srcId="{9C9E31DE-04E0-43BA-9359-DAF6DC0847FE}" destId="{02E16AC7-6D96-4B58-AAF1-B40541A61E5A}" srcOrd="0" destOrd="0" presId="urn:microsoft.com/office/officeart/2018/2/layout/IconLabelList"/>
    <dgm:cxn modelId="{F4E7D2F7-E452-43EC-B40D-C63C7C56D823}" type="presParOf" srcId="{9C9E31DE-04E0-43BA-9359-DAF6DC0847FE}" destId="{AC9108BF-C42D-42D8-AD5D-A5DEFFCA57A4}" srcOrd="1" destOrd="0" presId="urn:microsoft.com/office/officeart/2018/2/layout/IconLabelList"/>
    <dgm:cxn modelId="{E05986DE-AB69-4205-AE67-9624C10E40FB}" type="presParOf" srcId="{9C9E31DE-04E0-43BA-9359-DAF6DC0847FE}" destId="{B542CF3E-F726-43A9-B147-1FEBF813348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E7896-213E-47AB-9ED3-CA91A64370A6}">
      <dsp:nvSpPr>
        <dsp:cNvPr id="0" name=""/>
        <dsp:cNvSpPr/>
      </dsp:nvSpPr>
      <dsp:spPr>
        <a:xfrm>
          <a:off x="0" y="110901"/>
          <a:ext cx="4239607" cy="5920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t>LinkedIn@utkarsh-mishra-um10</a:t>
          </a:r>
          <a:endParaRPr lang="en-US" sz="2200" kern="1200" dirty="0"/>
        </a:p>
      </dsp:txBody>
      <dsp:txXfrm>
        <a:off x="28900" y="139801"/>
        <a:ext cx="4181807" cy="534220"/>
      </dsp:txXfrm>
    </dsp:sp>
    <dsp:sp modelId="{E1C8C340-411C-4CD3-B85D-D0A3A9077DEC}">
      <dsp:nvSpPr>
        <dsp:cNvPr id="0" name=""/>
        <dsp:cNvSpPr/>
      </dsp:nvSpPr>
      <dsp:spPr>
        <a:xfrm>
          <a:off x="0" y="766282"/>
          <a:ext cx="4239607" cy="5920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Github@Sir-gits-a-lot</a:t>
          </a:r>
        </a:p>
      </dsp:txBody>
      <dsp:txXfrm>
        <a:off x="28900" y="795182"/>
        <a:ext cx="4181807" cy="534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5C53D-A2AD-47E3-9E90-A12DCEAB346C}">
      <dsp:nvSpPr>
        <dsp:cNvPr id="0" name=""/>
        <dsp:cNvSpPr/>
      </dsp:nvSpPr>
      <dsp:spPr>
        <a:xfrm>
          <a:off x="234039" y="0"/>
          <a:ext cx="937513" cy="1399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626422-2518-4E3C-A728-01A79EC245B4}">
      <dsp:nvSpPr>
        <dsp:cNvPr id="0" name=""/>
        <dsp:cNvSpPr/>
      </dsp:nvSpPr>
      <dsp:spPr>
        <a:xfrm>
          <a:off x="0" y="1526230"/>
          <a:ext cx="1411554" cy="3169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t>Multi-cloud support</a:t>
          </a:r>
          <a:r>
            <a:rPr lang="en-US" sz="1600" kern="1200" dirty="0"/>
            <a:t>: Crossplane has official providers for 3 major clouds and some other providers like Openstack are also available from the community.</a:t>
          </a:r>
        </a:p>
      </dsp:txBody>
      <dsp:txXfrm>
        <a:off x="0" y="1526230"/>
        <a:ext cx="1411554" cy="3169845"/>
      </dsp:txXfrm>
    </dsp:sp>
    <dsp:sp modelId="{A096754B-6B74-42C6-827B-8027C649A204}">
      <dsp:nvSpPr>
        <dsp:cNvPr id="0" name=""/>
        <dsp:cNvSpPr/>
      </dsp:nvSpPr>
      <dsp:spPr>
        <a:xfrm>
          <a:off x="1771487" y="149008"/>
          <a:ext cx="1151908" cy="13635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BB3B5-9894-4064-91FD-B78830E8876D}">
      <dsp:nvSpPr>
        <dsp:cNvPr id="0" name=""/>
        <dsp:cNvSpPr/>
      </dsp:nvSpPr>
      <dsp:spPr>
        <a:xfrm>
          <a:off x="1445413" y="1527073"/>
          <a:ext cx="1760689" cy="3155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t>Easy Packaging and distribution</a:t>
          </a:r>
          <a:r>
            <a:rPr lang="en-US" sz="1600" kern="1200" dirty="0"/>
            <a:t>: Crossplane Configurations can be easily packaged and distributed to any OCI-compatible registry which enables DRY principles and brings the notion of catalogue.</a:t>
          </a:r>
        </a:p>
      </dsp:txBody>
      <dsp:txXfrm>
        <a:off x="1445413" y="1527073"/>
        <a:ext cx="1760689" cy="3155938"/>
      </dsp:txXfrm>
    </dsp:sp>
    <dsp:sp modelId="{55803B72-033D-437E-8155-4A8C89110DAC}">
      <dsp:nvSpPr>
        <dsp:cNvPr id="0" name=""/>
        <dsp:cNvSpPr/>
      </dsp:nvSpPr>
      <dsp:spPr>
        <a:xfrm flipH="1">
          <a:off x="3989229" y="150681"/>
          <a:ext cx="1074301" cy="119217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95B75F-3D96-48B8-A60B-3A6FF638B6D5}">
      <dsp:nvSpPr>
        <dsp:cNvPr id="0" name=""/>
        <dsp:cNvSpPr/>
      </dsp:nvSpPr>
      <dsp:spPr>
        <a:xfrm>
          <a:off x="3328575" y="1545237"/>
          <a:ext cx="2357086" cy="424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t>Platform API:</a:t>
          </a:r>
          <a:r>
            <a:rPr lang="en-US" sz="1600" kern="1200" dirty="0"/>
            <a:t> Crossplane helps to build a self-service, claimable API for teams to consume with guardrails and policies implemented by the Ops teams e.g., Application needs K8s clusters as platforms, Databases for storage, Elastic Search for Observability, Serverless for Compute requirements, Machine Learning services, etc.</a:t>
          </a:r>
        </a:p>
      </dsp:txBody>
      <dsp:txXfrm>
        <a:off x="3328575" y="1545237"/>
        <a:ext cx="2357086" cy="4249586"/>
      </dsp:txXfrm>
    </dsp:sp>
    <dsp:sp modelId="{BFD006AB-79ED-41EB-A1B6-58E10FD29F2A}">
      <dsp:nvSpPr>
        <dsp:cNvPr id="0" name=""/>
        <dsp:cNvSpPr/>
      </dsp:nvSpPr>
      <dsp:spPr>
        <a:xfrm>
          <a:off x="5713569" y="47879"/>
          <a:ext cx="1560618" cy="12579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B74A2B-3CD5-4264-97BE-F65AE15CB6D1}">
      <dsp:nvSpPr>
        <dsp:cNvPr id="0" name=""/>
        <dsp:cNvSpPr/>
      </dsp:nvSpPr>
      <dsp:spPr>
        <a:xfrm>
          <a:off x="5840743" y="1561924"/>
          <a:ext cx="1342506" cy="2366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t>Ephemerality over Stateful: </a:t>
          </a:r>
          <a:r>
            <a:rPr lang="en-US" sz="1600" kern="1200" dirty="0"/>
            <a:t>If infrastructure can be defined in config. File. It can be created again.</a:t>
          </a:r>
        </a:p>
      </dsp:txBody>
      <dsp:txXfrm>
        <a:off x="5840743" y="1561924"/>
        <a:ext cx="1342506" cy="2366969"/>
      </dsp:txXfrm>
    </dsp:sp>
    <dsp:sp modelId="{69FCB6BA-0FC9-4163-A5C6-A19F46BDB64F}">
      <dsp:nvSpPr>
        <dsp:cNvPr id="0" name=""/>
        <dsp:cNvSpPr/>
      </dsp:nvSpPr>
      <dsp:spPr>
        <a:xfrm>
          <a:off x="7666855" y="240047"/>
          <a:ext cx="982663" cy="101625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t="-17000" b="-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CC8DE7-F324-4214-980C-1E20D5BEAFE5}">
      <dsp:nvSpPr>
        <dsp:cNvPr id="0" name=""/>
        <dsp:cNvSpPr/>
      </dsp:nvSpPr>
      <dsp:spPr>
        <a:xfrm>
          <a:off x="7437620" y="1519323"/>
          <a:ext cx="1362632" cy="3100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Ops team can build compositions with different cloud vendors say, </a:t>
          </a:r>
          <a:r>
            <a:rPr lang="en-US" sz="1600" u="sng" kern="1200" dirty="0"/>
            <a:t>Clusters from AWS</a:t>
          </a:r>
          <a:r>
            <a:rPr lang="en-US" sz="1600" kern="1200" dirty="0"/>
            <a:t>, </a:t>
          </a:r>
          <a:r>
            <a:rPr lang="en-US" sz="1600" u="sng" kern="1200" dirty="0"/>
            <a:t>Storage from Azure</a:t>
          </a:r>
          <a:r>
            <a:rPr lang="en-US" sz="1600" kern="1200" dirty="0"/>
            <a:t> and </a:t>
          </a:r>
          <a:r>
            <a:rPr lang="en-US" sz="1600" u="sng" kern="1200" dirty="0"/>
            <a:t>MLOps from GCP</a:t>
          </a:r>
          <a:r>
            <a:rPr lang="en-US" sz="1600" kern="1200" dirty="0"/>
            <a:t> all clubbed into 1 API exposed for dev teams to consume. </a:t>
          </a:r>
        </a:p>
      </dsp:txBody>
      <dsp:txXfrm>
        <a:off x="7437620" y="1519323"/>
        <a:ext cx="1362632" cy="3100414"/>
      </dsp:txXfrm>
    </dsp:sp>
    <dsp:sp modelId="{02E16AC7-6D96-4B58-AAF1-B40541A61E5A}">
      <dsp:nvSpPr>
        <dsp:cNvPr id="0" name=""/>
        <dsp:cNvSpPr/>
      </dsp:nvSpPr>
      <dsp:spPr>
        <a:xfrm>
          <a:off x="9186848" y="181537"/>
          <a:ext cx="1400323" cy="10153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2CF3E-F726-43A9-B147-1FEBF8133483}">
      <dsp:nvSpPr>
        <dsp:cNvPr id="0" name=""/>
        <dsp:cNvSpPr/>
      </dsp:nvSpPr>
      <dsp:spPr>
        <a:xfrm>
          <a:off x="9067707" y="1508376"/>
          <a:ext cx="1837193" cy="425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t>Xfn: </a:t>
          </a:r>
          <a:r>
            <a:rPr lang="en-US" sz="1600" kern="1200" dirty="0"/>
            <a:t>Composite Resource Functions give crossplane compositions freedom to introduce variability and Runtime decision making. All Xfns run in rootless function containers as sidecar containers to the crossplane core pod. Communication is done via gRPC.</a:t>
          </a:r>
        </a:p>
      </dsp:txBody>
      <dsp:txXfrm>
        <a:off x="9067707" y="1508376"/>
        <a:ext cx="1837193" cy="42519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788173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714700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568C355C-C068-13B8-D412-47B8722B6F21}"/>
              </a:ext>
            </a:extLst>
          </p:cNvPr>
          <p:cNvSpPr>
            <a:spLocks noGrp="1"/>
          </p:cNvSpPr>
          <p:nvPr>
            <p:ph type="pic" sz="quarter" idx="13"/>
          </p:nvPr>
        </p:nvSpPr>
        <p:spPr>
          <a:xfrm>
            <a:off x="5814139" y="1372591"/>
            <a:ext cx="5327698" cy="4770429"/>
          </a:xfrm>
          <a:custGeom>
            <a:avLst/>
            <a:gdLst>
              <a:gd name="connsiteX0" fmla="*/ 191631 w 5327698"/>
              <a:gd name="connsiteY0" fmla="*/ 3664372 h 4770429"/>
              <a:gd name="connsiteX1" fmla="*/ 5156390 w 5327698"/>
              <a:gd name="connsiteY1" fmla="*/ 3729103 h 4770429"/>
              <a:gd name="connsiteX2" fmla="*/ 5327683 w 5327698"/>
              <a:gd name="connsiteY2" fmla="*/ 3904921 h 4770429"/>
              <a:gd name="connsiteX3" fmla="*/ 5318632 w 5327698"/>
              <a:gd name="connsiteY3" fmla="*/ 4599122 h 4770429"/>
              <a:gd name="connsiteX4" fmla="*/ 5142814 w 5327698"/>
              <a:gd name="connsiteY4" fmla="*/ 4770414 h 4770429"/>
              <a:gd name="connsiteX5" fmla="*/ 178054 w 5327698"/>
              <a:gd name="connsiteY5" fmla="*/ 4705684 h 4770429"/>
              <a:gd name="connsiteX6" fmla="*/ 6761 w 5327698"/>
              <a:gd name="connsiteY6" fmla="*/ 4529866 h 4770429"/>
              <a:gd name="connsiteX7" fmla="*/ 15812 w 5327698"/>
              <a:gd name="connsiteY7" fmla="*/ 3835665 h 4770429"/>
              <a:gd name="connsiteX8" fmla="*/ 191631 w 5327698"/>
              <a:gd name="connsiteY8" fmla="*/ 3664372 h 4770429"/>
              <a:gd name="connsiteX9" fmla="*/ 191630 w 5327698"/>
              <a:gd name="connsiteY9" fmla="*/ 2442921 h 4770429"/>
              <a:gd name="connsiteX10" fmla="*/ 5156389 w 5327698"/>
              <a:gd name="connsiteY10" fmla="*/ 2507652 h 4770429"/>
              <a:gd name="connsiteX11" fmla="*/ 5327682 w 5327698"/>
              <a:gd name="connsiteY11" fmla="*/ 2683470 h 4770429"/>
              <a:gd name="connsiteX12" fmla="*/ 5318631 w 5327698"/>
              <a:gd name="connsiteY12" fmla="*/ 3377671 h 4770429"/>
              <a:gd name="connsiteX13" fmla="*/ 5142813 w 5327698"/>
              <a:gd name="connsiteY13" fmla="*/ 3548963 h 4770429"/>
              <a:gd name="connsiteX14" fmla="*/ 178053 w 5327698"/>
              <a:gd name="connsiteY14" fmla="*/ 3484233 h 4770429"/>
              <a:gd name="connsiteX15" fmla="*/ 6760 w 5327698"/>
              <a:gd name="connsiteY15" fmla="*/ 3308415 h 4770429"/>
              <a:gd name="connsiteX16" fmla="*/ 15811 w 5327698"/>
              <a:gd name="connsiteY16" fmla="*/ 2614213 h 4770429"/>
              <a:gd name="connsiteX17" fmla="*/ 191630 w 5327698"/>
              <a:gd name="connsiteY17" fmla="*/ 2442921 h 4770429"/>
              <a:gd name="connsiteX18" fmla="*/ 184885 w 5327698"/>
              <a:gd name="connsiteY18" fmla="*/ 1221467 h 4770429"/>
              <a:gd name="connsiteX19" fmla="*/ 5149644 w 5327698"/>
              <a:gd name="connsiteY19" fmla="*/ 1286198 h 4770429"/>
              <a:gd name="connsiteX20" fmla="*/ 5320937 w 5327698"/>
              <a:gd name="connsiteY20" fmla="*/ 1462016 h 4770429"/>
              <a:gd name="connsiteX21" fmla="*/ 5311886 w 5327698"/>
              <a:gd name="connsiteY21" fmla="*/ 2156217 h 4770429"/>
              <a:gd name="connsiteX22" fmla="*/ 5136068 w 5327698"/>
              <a:gd name="connsiteY22" fmla="*/ 2327509 h 4770429"/>
              <a:gd name="connsiteX23" fmla="*/ 171308 w 5327698"/>
              <a:gd name="connsiteY23" fmla="*/ 2262778 h 4770429"/>
              <a:gd name="connsiteX24" fmla="*/ 15 w 5327698"/>
              <a:gd name="connsiteY24" fmla="*/ 2086960 h 4770429"/>
              <a:gd name="connsiteX25" fmla="*/ 9066 w 5327698"/>
              <a:gd name="connsiteY25" fmla="*/ 1392759 h 4770429"/>
              <a:gd name="connsiteX26" fmla="*/ 184885 w 5327698"/>
              <a:gd name="connsiteY26" fmla="*/ 1221467 h 4770429"/>
              <a:gd name="connsiteX27" fmla="*/ 184886 w 5327698"/>
              <a:gd name="connsiteY27" fmla="*/ 15 h 4770429"/>
              <a:gd name="connsiteX28" fmla="*/ 5149645 w 5327698"/>
              <a:gd name="connsiteY28" fmla="*/ 64746 h 4770429"/>
              <a:gd name="connsiteX29" fmla="*/ 5320938 w 5327698"/>
              <a:gd name="connsiteY29" fmla="*/ 240564 h 4770429"/>
              <a:gd name="connsiteX30" fmla="*/ 5311887 w 5327698"/>
              <a:gd name="connsiteY30" fmla="*/ 934765 h 4770429"/>
              <a:gd name="connsiteX31" fmla="*/ 5136069 w 5327698"/>
              <a:gd name="connsiteY31" fmla="*/ 1106057 h 4770429"/>
              <a:gd name="connsiteX32" fmla="*/ 171309 w 5327698"/>
              <a:gd name="connsiteY32" fmla="*/ 1041326 h 4770429"/>
              <a:gd name="connsiteX33" fmla="*/ 16 w 5327698"/>
              <a:gd name="connsiteY33" fmla="*/ 865508 h 4770429"/>
              <a:gd name="connsiteX34" fmla="*/ 9067 w 5327698"/>
              <a:gd name="connsiteY34" fmla="*/ 171307 h 4770429"/>
              <a:gd name="connsiteX35" fmla="*/ 184886 w 5327698"/>
              <a:gd name="connsiteY35" fmla="*/ 15 h 477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27698" h="4770429">
                <a:moveTo>
                  <a:pt x="191631" y="3664372"/>
                </a:moveTo>
                <a:lnTo>
                  <a:pt x="5156390" y="3729103"/>
                </a:lnTo>
                <a:cubicBezTo>
                  <a:pt x="5252242" y="3730353"/>
                  <a:pt x="5328933" y="3809069"/>
                  <a:pt x="5327683" y="3904921"/>
                </a:cubicBezTo>
                <a:lnTo>
                  <a:pt x="5318632" y="4599122"/>
                </a:lnTo>
                <a:cubicBezTo>
                  <a:pt x="5317382" y="4694974"/>
                  <a:pt x="5238666" y="4771664"/>
                  <a:pt x="5142814" y="4770414"/>
                </a:cubicBezTo>
                <a:lnTo>
                  <a:pt x="178054" y="4705684"/>
                </a:lnTo>
                <a:cubicBezTo>
                  <a:pt x="82202" y="4704434"/>
                  <a:pt x="5512" y="4625717"/>
                  <a:pt x="6761" y="4529866"/>
                </a:cubicBezTo>
                <a:lnTo>
                  <a:pt x="15812" y="3835665"/>
                </a:lnTo>
                <a:cubicBezTo>
                  <a:pt x="17062" y="3739813"/>
                  <a:pt x="95779" y="3663122"/>
                  <a:pt x="191631" y="3664372"/>
                </a:cubicBezTo>
                <a:close/>
                <a:moveTo>
                  <a:pt x="191630" y="2442921"/>
                </a:moveTo>
                <a:lnTo>
                  <a:pt x="5156389" y="2507652"/>
                </a:lnTo>
                <a:cubicBezTo>
                  <a:pt x="5252241" y="2508902"/>
                  <a:pt x="5328932" y="2587618"/>
                  <a:pt x="5327682" y="2683470"/>
                </a:cubicBezTo>
                <a:lnTo>
                  <a:pt x="5318631" y="3377671"/>
                </a:lnTo>
                <a:cubicBezTo>
                  <a:pt x="5317381" y="3473523"/>
                  <a:pt x="5238665" y="3550213"/>
                  <a:pt x="5142813" y="3548963"/>
                </a:cubicBezTo>
                <a:lnTo>
                  <a:pt x="178053" y="3484233"/>
                </a:lnTo>
                <a:cubicBezTo>
                  <a:pt x="82201" y="3482983"/>
                  <a:pt x="5511" y="3404266"/>
                  <a:pt x="6760" y="3308415"/>
                </a:cubicBezTo>
                <a:lnTo>
                  <a:pt x="15811" y="2614213"/>
                </a:lnTo>
                <a:cubicBezTo>
                  <a:pt x="17061" y="2518362"/>
                  <a:pt x="95778" y="2441671"/>
                  <a:pt x="191630" y="2442921"/>
                </a:cubicBezTo>
                <a:close/>
                <a:moveTo>
                  <a:pt x="184885" y="1221467"/>
                </a:moveTo>
                <a:lnTo>
                  <a:pt x="5149644" y="1286198"/>
                </a:lnTo>
                <a:cubicBezTo>
                  <a:pt x="5245496" y="1287448"/>
                  <a:pt x="5322187" y="1366164"/>
                  <a:pt x="5320937" y="1462016"/>
                </a:cubicBezTo>
                <a:lnTo>
                  <a:pt x="5311886" y="2156217"/>
                </a:lnTo>
                <a:cubicBezTo>
                  <a:pt x="5310636" y="2252069"/>
                  <a:pt x="5231920" y="2328759"/>
                  <a:pt x="5136068" y="2327509"/>
                </a:cubicBezTo>
                <a:lnTo>
                  <a:pt x="171308" y="2262778"/>
                </a:lnTo>
                <a:cubicBezTo>
                  <a:pt x="75456" y="2261529"/>
                  <a:pt x="-1234" y="2182812"/>
                  <a:pt x="15" y="2086960"/>
                </a:cubicBezTo>
                <a:lnTo>
                  <a:pt x="9066" y="1392759"/>
                </a:lnTo>
                <a:cubicBezTo>
                  <a:pt x="10316" y="1296908"/>
                  <a:pt x="89033" y="1220217"/>
                  <a:pt x="184885" y="1221467"/>
                </a:cubicBezTo>
                <a:close/>
                <a:moveTo>
                  <a:pt x="184886" y="15"/>
                </a:moveTo>
                <a:lnTo>
                  <a:pt x="5149645" y="64746"/>
                </a:lnTo>
                <a:cubicBezTo>
                  <a:pt x="5245497" y="65995"/>
                  <a:pt x="5322188" y="144712"/>
                  <a:pt x="5320938" y="240564"/>
                </a:cubicBezTo>
                <a:lnTo>
                  <a:pt x="5311887" y="934765"/>
                </a:lnTo>
                <a:cubicBezTo>
                  <a:pt x="5310637" y="1030617"/>
                  <a:pt x="5231921" y="1107307"/>
                  <a:pt x="5136069" y="1106057"/>
                </a:cubicBezTo>
                <a:lnTo>
                  <a:pt x="171309" y="1041326"/>
                </a:lnTo>
                <a:cubicBezTo>
                  <a:pt x="75457" y="1040077"/>
                  <a:pt x="-1233" y="961360"/>
                  <a:pt x="16" y="865508"/>
                </a:cubicBezTo>
                <a:lnTo>
                  <a:pt x="9067" y="171307"/>
                </a:lnTo>
                <a:cubicBezTo>
                  <a:pt x="10317" y="75455"/>
                  <a:pt x="89034" y="-1235"/>
                  <a:pt x="184886" y="15"/>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4EA25E25-29F3-9EBC-1471-34BD174C36BB}"/>
              </a:ext>
            </a:extLst>
          </p:cNvPr>
          <p:cNvSpPr>
            <a:spLocks noGrp="1"/>
          </p:cNvSpPr>
          <p:nvPr>
            <p:ph type="pic" sz="quarter" idx="14"/>
          </p:nvPr>
        </p:nvSpPr>
        <p:spPr>
          <a:xfrm>
            <a:off x="0" y="0"/>
            <a:ext cx="6823535" cy="6858000"/>
          </a:xfrm>
          <a:custGeom>
            <a:avLst/>
            <a:gdLst>
              <a:gd name="connsiteX0" fmla="*/ 1574930 w 6823535"/>
              <a:gd name="connsiteY0" fmla="*/ 0 h 6858000"/>
              <a:gd name="connsiteX1" fmla="*/ 6823535 w 6823535"/>
              <a:gd name="connsiteY1" fmla="*/ 0 h 6858000"/>
              <a:gd name="connsiteX2" fmla="*/ 4560156 w 6823535"/>
              <a:gd name="connsiteY2" fmla="*/ 6858000 h 6858000"/>
              <a:gd name="connsiteX3" fmla="*/ 0 w 6823535"/>
              <a:gd name="connsiteY3" fmla="*/ 6858000 h 6858000"/>
              <a:gd name="connsiteX4" fmla="*/ 0 w 6823535"/>
              <a:gd name="connsiteY4" fmla="*/ 477201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3535" h="6858000">
                <a:moveTo>
                  <a:pt x="1574930" y="0"/>
                </a:moveTo>
                <a:lnTo>
                  <a:pt x="6823535" y="0"/>
                </a:lnTo>
                <a:lnTo>
                  <a:pt x="4560156" y="6858000"/>
                </a:lnTo>
                <a:lnTo>
                  <a:pt x="0" y="6858000"/>
                </a:lnTo>
                <a:lnTo>
                  <a:pt x="0" y="4772012"/>
                </a:lnTo>
                <a:close/>
              </a:path>
            </a:pathLst>
          </a:custGeom>
        </p:spPr>
        <p:txBody>
          <a:bodyPr wrap="square">
            <a:noAutofit/>
          </a:bodyPr>
          <a:lstStyle/>
          <a:p>
            <a:endParaRPr lang="en-IN"/>
          </a:p>
        </p:txBody>
      </p:sp>
    </p:spTree>
    <p:extLst>
      <p:ext uri="{BB962C8B-B14F-4D97-AF65-F5344CB8AC3E}">
        <p14:creationId xmlns:p14="http://schemas.microsoft.com/office/powerpoint/2010/main" val="1655173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FEEB-56EF-EE1F-E81D-AC3FB150CDF3}"/>
              </a:ext>
            </a:extLst>
          </p:cNvPr>
          <p:cNvSpPr>
            <a:spLocks noGrp="1"/>
          </p:cNvSpPr>
          <p:nvPr>
            <p:ph type="title" hasCustomPrompt="1"/>
          </p:nvPr>
        </p:nvSpPr>
        <p:spPr>
          <a:xfrm>
            <a:off x="457198" y="520994"/>
            <a:ext cx="9720000" cy="520997"/>
          </a:xfrm>
        </p:spPr>
        <p:txBody>
          <a:bodyPr/>
          <a:lstStyle>
            <a:lvl1pPr>
              <a:defRPr/>
            </a:lvl1pPr>
          </a:lstStyle>
          <a:p>
            <a:r>
              <a:rPr lang="en-US" dirty="0"/>
              <a:t>Title</a:t>
            </a:r>
          </a:p>
        </p:txBody>
      </p:sp>
      <p:cxnSp>
        <p:nvCxnSpPr>
          <p:cNvPr id="24" name="Title Line" descr="Title Underline">
            <a:extLst>
              <a:ext uri="{FF2B5EF4-FFF2-40B4-BE49-F238E27FC236}">
                <a16:creationId xmlns:a16="http://schemas.microsoft.com/office/drawing/2014/main" id="{0F8625D1-E326-A174-FD89-6A8B8549AF94}"/>
              </a:ext>
            </a:extLst>
          </p:cNvPr>
          <p:cNvCxnSpPr>
            <a:cxnSpLocks/>
          </p:cNvCxnSpPr>
          <p:nvPr userDrawn="1"/>
        </p:nvCxnSpPr>
        <p:spPr>
          <a:xfrm>
            <a:off x="457197" y="1084523"/>
            <a:ext cx="97200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C7DA80-993D-7399-5A85-5BA6E7F1EFB2}"/>
              </a:ext>
            </a:extLst>
          </p:cNvPr>
          <p:cNvSpPr>
            <a:spLocks noGrp="1"/>
          </p:cNvSpPr>
          <p:nvPr>
            <p:ph idx="1" hasCustomPrompt="1"/>
          </p:nvPr>
        </p:nvSpPr>
        <p:spPr>
          <a:xfrm>
            <a:off x="457199" y="1372807"/>
            <a:ext cx="11456922" cy="5093283"/>
          </a:xfrm>
        </p:spPr>
        <p:txBody>
          <a:bodyPr/>
          <a:lstStyle>
            <a:lvl1pPr>
              <a:defRPr/>
            </a:lvl1pPr>
            <a:lvl5pPr>
              <a:defRPr/>
            </a:lvl5pPr>
            <a:lvl6pPr>
              <a:defRPr/>
            </a:lvl6pPr>
            <a:lvl8pPr>
              <a:defRPr/>
            </a:lvl8pPr>
          </a:lstStyle>
          <a:p>
            <a:pPr lvl="0"/>
            <a:r>
              <a:rPr lang="en-US" dirty="0"/>
              <a:t>First level bullet</a:t>
            </a:r>
          </a:p>
          <a:p>
            <a:pPr lvl="1"/>
            <a:r>
              <a:rPr lang="en-US" dirty="0"/>
              <a:t>Second level bullet</a:t>
            </a:r>
          </a:p>
          <a:p>
            <a:pPr lvl="2"/>
            <a:r>
              <a:rPr lang="en-US" dirty="0"/>
              <a:t>Third level bullet</a:t>
            </a:r>
          </a:p>
          <a:p>
            <a:pPr lvl="3"/>
            <a:r>
              <a:rPr lang="en-US" dirty="0"/>
              <a:t>Footnote</a:t>
            </a:r>
          </a:p>
        </p:txBody>
      </p:sp>
      <p:pic>
        <p:nvPicPr>
          <p:cNvPr id="9" name="Open Source MANO Logo" descr="Image Open Source MANO Logo">
            <a:extLst>
              <a:ext uri="{FF2B5EF4-FFF2-40B4-BE49-F238E27FC236}">
                <a16:creationId xmlns:a16="http://schemas.microsoft.com/office/drawing/2014/main" id="{80EFF9D4-880A-40B9-4C7D-C391DE92C85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11032" y="374649"/>
            <a:ext cx="1603089" cy="579600"/>
          </a:xfrm>
          <a:prstGeom prst="rect">
            <a:avLst/>
          </a:prstGeom>
        </p:spPr>
      </p:pic>
      <p:sp>
        <p:nvSpPr>
          <p:cNvPr id="10" name="Slide Number Placeholder 5">
            <a:extLst>
              <a:ext uri="{FF2B5EF4-FFF2-40B4-BE49-F238E27FC236}">
                <a16:creationId xmlns:a16="http://schemas.microsoft.com/office/drawing/2014/main" id="{8A119122-7B22-120B-5825-6BECED802271}"/>
              </a:ext>
            </a:extLst>
          </p:cNvPr>
          <p:cNvSpPr>
            <a:spLocks noGrp="1"/>
          </p:cNvSpPr>
          <p:nvPr>
            <p:ph type="sldNum" sz="quarter" idx="12"/>
          </p:nvPr>
        </p:nvSpPr>
        <p:spPr>
          <a:xfrm>
            <a:off x="11554121" y="6541477"/>
            <a:ext cx="360000" cy="236634"/>
          </a:xfrm>
          <a:prstGeom prst="rect">
            <a:avLst/>
          </a:prstGeom>
          <a:noFill/>
        </p:spPr>
        <p:txBody>
          <a:bodyPr/>
          <a:lstStyle>
            <a:lvl1pPr algn="r">
              <a:defRPr/>
            </a:lvl1pPr>
          </a:lstStyle>
          <a:p>
            <a:fld id="{92B97F79-DD13-4C29-AE35-333FE77EE811}" type="slidenum">
              <a:rPr lang="en-US" smtClean="0"/>
              <a:pPr/>
              <a:t>‹#›</a:t>
            </a:fld>
            <a:endParaRPr lang="en-US"/>
          </a:p>
        </p:txBody>
      </p:sp>
      <p:sp>
        <p:nvSpPr>
          <p:cNvPr id="12" name="Rectangle 11">
            <a:extLst>
              <a:ext uri="{FF2B5EF4-FFF2-40B4-BE49-F238E27FC236}">
                <a16:creationId xmlns:a16="http://schemas.microsoft.com/office/drawing/2014/main" id="{CF66E18A-C5FA-B154-15B1-C287003F5702}"/>
              </a:ext>
            </a:extLst>
          </p:cNvPr>
          <p:cNvSpPr/>
          <p:nvPr userDrawn="1"/>
        </p:nvSpPr>
        <p:spPr>
          <a:xfrm>
            <a:off x="5615611" y="6596365"/>
            <a:ext cx="960778" cy="146194"/>
          </a:xfrm>
          <a:prstGeom prst="rect">
            <a:avLst/>
          </a:prstGeom>
        </p:spPr>
        <p:txBody>
          <a:bodyPr wrap="square" lIns="0" tIns="0" rIns="0" bIns="0">
            <a:spAutoFit/>
          </a:bodyPr>
          <a:lstStyle/>
          <a:p>
            <a:pPr algn="ctr"/>
            <a:r>
              <a:rPr lang="en-GB" sz="950" dirty="0">
                <a:effectLst/>
                <a:latin typeface="Calibri" panose="020F0502020204030204" pitchFamily="34" charset="0"/>
                <a:ea typeface="Times New Roman" panose="02020603050405020304" pitchFamily="18" charset="0"/>
                <a:cs typeface="Calibri" panose="020F0502020204030204" pitchFamily="34" charset="0"/>
              </a:rPr>
              <a:t>© ETSI</a:t>
            </a:r>
            <a:endParaRPr lang="en-US" sz="950" b="0" i="0" dirty="0">
              <a:solidFill>
                <a:schemeClr val="accent1"/>
              </a:solidFill>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A0D6A397-0491-2FD8-29DC-5546AADE977A}"/>
              </a:ext>
            </a:extLst>
          </p:cNvPr>
          <p:cNvSpPr>
            <a:spLocks noGrp="1"/>
          </p:cNvSpPr>
          <p:nvPr>
            <p:ph type="body" idx="10" hasCustomPrompt="1"/>
          </p:nvPr>
        </p:nvSpPr>
        <p:spPr>
          <a:xfrm>
            <a:off x="457196" y="6569707"/>
            <a:ext cx="3708000" cy="184666"/>
          </a:xfrm>
        </p:spPr>
        <p:txBody>
          <a:bodyPr anchor="ctr">
            <a:noAutofit/>
          </a:bodyPr>
          <a:lstStyle>
            <a:lvl1pPr marL="0" indent="0" algn="l">
              <a:buNone/>
              <a:defRPr lang="en-US" sz="1000" kern="1200" dirty="0">
                <a:solidFill>
                  <a:schemeClr val="bg1">
                    <a:lumMod val="50000"/>
                  </a:schemeClr>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spTree>
    <p:extLst>
      <p:ext uri="{BB962C8B-B14F-4D97-AF65-F5344CB8AC3E}">
        <p14:creationId xmlns:p14="http://schemas.microsoft.com/office/powerpoint/2010/main" val="161127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Sub headin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EF695AC-9A6E-444A-843D-88BCDA3985F8}"/>
              </a:ext>
            </a:extLst>
          </p:cNvPr>
          <p:cNvSpPr>
            <a:spLocks noGrp="1"/>
          </p:cNvSpPr>
          <p:nvPr>
            <p:ph type="title"/>
          </p:nvPr>
        </p:nvSpPr>
        <p:spPr>
          <a:xfrm>
            <a:off x="371475" y="365125"/>
            <a:ext cx="11461750" cy="396826"/>
          </a:xfrm>
          <a:prstGeom prst="rect">
            <a:avLst/>
          </a:prstGeom>
        </p:spPr>
        <p:txBody>
          <a:bodyPr rot="0" spcFirstLastPara="0" vertOverflow="overflow" horzOverflow="overflow" vert="horz" wrap="square" lIns="0" tIns="0" rIns="0" bIns="108000" numCol="1" spcCol="0" rtlCol="0" fromWordArt="0" anchor="t" anchorCtr="0" forceAA="0" compatLnSpc="1">
            <a:prstTxWarp prst="textNoShape">
              <a:avLst/>
            </a:prstTxWarp>
            <a:spAutoFit/>
          </a:bodyPr>
          <a:lstStyle>
            <a:lvl1pPr>
              <a:defRPr kumimoji="0" lang="en-IN" sz="2200" dirty="0">
                <a:ea typeface="+mn-ea"/>
                <a:cs typeface="+mn-cs"/>
              </a:defRPr>
            </a:lvl1pPr>
          </a:lstStyle>
          <a:p>
            <a:pPr marL="0" lvl="0" defTabSz="1583970">
              <a:lnSpc>
                <a:spcPct val="85000"/>
              </a:lnSpc>
            </a:pPr>
            <a:r>
              <a:rPr lang="en-US"/>
              <a:t>Click to edit Master title style</a:t>
            </a:r>
            <a:endParaRPr lang="en-IN"/>
          </a:p>
        </p:txBody>
      </p:sp>
      <p:sp>
        <p:nvSpPr>
          <p:cNvPr id="5" name="Text Placeholder 4"/>
          <p:cNvSpPr>
            <a:spLocks noGrp="1"/>
          </p:cNvSpPr>
          <p:nvPr>
            <p:ph type="body" sz="quarter" idx="11" hasCustomPrompt="1"/>
          </p:nvPr>
        </p:nvSpPr>
        <p:spPr>
          <a:xfrm>
            <a:off x="371475" y="708413"/>
            <a:ext cx="11461750" cy="396826"/>
          </a:xfrm>
          <a:prstGeom prst="rect">
            <a:avLst/>
          </a:prstGeom>
        </p:spPr>
        <p:txBody>
          <a:bodyPr lIns="0" tIns="0" rIns="0" bIns="0">
            <a:noAutofit/>
          </a:bodyPr>
          <a:lstStyle>
            <a:lvl1pPr marL="0" indent="0">
              <a:buNone/>
              <a:defRPr baseline="0">
                <a:solidFill>
                  <a:schemeClr val="accent3"/>
                </a:solidFill>
                <a:latin typeface="Century Gothic" panose="020B0502020202020204" pitchFamily="34" charset="0"/>
              </a:defRPr>
            </a:lvl1pPr>
            <a:lvl2pPr marL="216000" indent="0">
              <a:buNone/>
              <a:defRPr/>
            </a:lvl2pPr>
            <a:lvl3pPr marL="432000" indent="0">
              <a:buNone/>
              <a:defRPr/>
            </a:lvl3pPr>
            <a:lvl4pPr marL="648000" indent="0">
              <a:buNone/>
              <a:defRPr/>
            </a:lvl4pPr>
            <a:lvl5pPr marL="936000" indent="0">
              <a:buNone/>
              <a:defRPr/>
            </a:lvl5pPr>
          </a:lstStyle>
          <a:p>
            <a:pPr lvl="0"/>
            <a:r>
              <a:rPr lang="en-US"/>
              <a:t>Sub heading</a:t>
            </a:r>
          </a:p>
        </p:txBody>
      </p:sp>
      <p:grpSp>
        <p:nvGrpSpPr>
          <p:cNvPr id="22" name="Group 21"/>
          <p:cNvGrpSpPr/>
          <p:nvPr userDrawn="1"/>
        </p:nvGrpSpPr>
        <p:grpSpPr>
          <a:xfrm>
            <a:off x="371475" y="214192"/>
            <a:ext cx="1039128" cy="51443"/>
            <a:chOff x="503400" y="338017"/>
            <a:chExt cx="1039128" cy="51443"/>
          </a:xfrm>
        </p:grpSpPr>
        <p:sp>
          <p:nvSpPr>
            <p:cNvPr id="23" name="Rectangle 22">
              <a:extLst>
                <a:ext uri="{FF2B5EF4-FFF2-40B4-BE49-F238E27FC236}">
                  <a16:creationId xmlns:a16="http://schemas.microsoft.com/office/drawing/2014/main" id="{4B07E516-968B-4F62-BD42-1FBCC01EB6D1}"/>
                </a:ext>
              </a:extLst>
            </p:cNvPr>
            <p:cNvSpPr/>
            <p:nvPr userDrawn="1"/>
          </p:nvSpPr>
          <p:spPr>
            <a:xfrm flipV="1">
              <a:off x="1196293" y="338017"/>
              <a:ext cx="346235" cy="51443"/>
            </a:xfrm>
            <a:prstGeom prst="rect">
              <a:avLst/>
            </a:prstGeom>
            <a:solidFill>
              <a:schemeClr val="accent3"/>
            </a:soli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7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0EE5701-A89D-42C3-A1FB-1E9053355BBA}"/>
                </a:ext>
              </a:extLst>
            </p:cNvPr>
            <p:cNvSpPr/>
            <p:nvPr userDrawn="1"/>
          </p:nvSpPr>
          <p:spPr>
            <a:xfrm flipV="1">
              <a:off x="849635" y="338017"/>
              <a:ext cx="346446" cy="51443"/>
            </a:xfrm>
            <a:prstGeom prst="rect">
              <a:avLst/>
            </a:prstGeom>
            <a:solidFill>
              <a:schemeClr val="accent1"/>
            </a:soli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7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719D413-CB40-486D-85A3-5E6931F1D4CD}"/>
                </a:ext>
              </a:extLst>
            </p:cNvPr>
            <p:cNvSpPr/>
            <p:nvPr userDrawn="1"/>
          </p:nvSpPr>
          <p:spPr>
            <a:xfrm flipV="1">
              <a:off x="503400" y="338017"/>
              <a:ext cx="346235" cy="51443"/>
            </a:xfrm>
            <a:prstGeom prst="rect">
              <a:avLst/>
            </a:prstGeom>
            <a:solidFill>
              <a:schemeClr val="tx2"/>
            </a:solidFill>
            <a:ln w="9525"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79"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15883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 id="2147483693" r:id="rId18"/>
    <p:sldLayoutId id="2147483694" r:id="rId19"/>
    <p:sldLayoutId id="2147483695" r:id="rId20"/>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15.png"/><Relationship Id="rId3" Type="http://schemas.openxmlformats.org/officeDocument/2006/relationships/image" Target="../media/image63.png"/><Relationship Id="rId7" Type="http://schemas.openxmlformats.org/officeDocument/2006/relationships/image" Target="../media/image67.svg"/><Relationship Id="rId12" Type="http://schemas.openxmlformats.org/officeDocument/2006/relationships/image" Target="../media/image72.jpeg"/><Relationship Id="rId17" Type="http://schemas.openxmlformats.org/officeDocument/2006/relationships/image" Target="../media/image14.svg"/><Relationship Id="rId2" Type="http://schemas.openxmlformats.org/officeDocument/2006/relationships/image" Target="../media/image62.png"/><Relationship Id="rId16" Type="http://schemas.openxmlformats.org/officeDocument/2006/relationships/image" Target="../media/image13.png"/><Relationship Id="rId1" Type="http://schemas.openxmlformats.org/officeDocument/2006/relationships/slideLayout" Target="../slideLayouts/slideLayout1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svg"/><Relationship Id="rId10" Type="http://schemas.openxmlformats.org/officeDocument/2006/relationships/image" Target="../media/image70.jpe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1.svg"/><Relationship Id="rId3" Type="http://schemas.openxmlformats.org/officeDocument/2006/relationships/image" Target="../media/image15.png"/><Relationship Id="rId7" Type="http://schemas.openxmlformats.org/officeDocument/2006/relationships/diagramLayout" Target="../diagrams/layout1.xml"/><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Data" Target="../diagrams/data1.xml"/><Relationship Id="rId11" Type="http://schemas.openxmlformats.org/officeDocument/2006/relationships/image" Target="../media/image19.png"/><Relationship Id="rId5" Type="http://schemas.openxmlformats.org/officeDocument/2006/relationships/image" Target="../media/image18.png"/><Relationship Id="rId10" Type="http://schemas.microsoft.com/office/2007/relationships/diagramDrawing" Target="../diagrams/drawing1.xml"/><Relationship Id="rId4" Type="http://schemas.openxmlformats.org/officeDocument/2006/relationships/image" Target="../media/image16.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1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jpe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gif"/><Relationship Id="rId9"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title"/>
          </p:nvPr>
        </p:nvSpPr>
        <p:spPr>
          <a:xfrm>
            <a:off x="5702441" y="1061623"/>
            <a:ext cx="5723586" cy="4739104"/>
          </a:xfrm>
        </p:spPr>
        <p:txBody>
          <a:bodyPr anchor="ctr">
            <a:normAutofit/>
          </a:bodyPr>
          <a:lstStyle/>
          <a:p>
            <a:r>
              <a:rPr lang="en-US" dirty="0"/>
              <a:t>Crossplane: </a:t>
            </a:r>
            <a:r>
              <a:rPr lang="en-US" cap="none" dirty="0"/>
              <a:t>K8s</a:t>
            </a:r>
            <a:r>
              <a:rPr lang="en-US" dirty="0"/>
              <a:t> as Universal Control Plane</a:t>
            </a:r>
          </a:p>
        </p:txBody>
      </p:sp>
      <p:pic>
        <p:nvPicPr>
          <p:cNvPr id="2052" name="Picture 4" descr="Kubernetes Pune (@kubernetes_pune) / X">
            <a:extLst>
              <a:ext uri="{FF2B5EF4-FFF2-40B4-BE49-F238E27FC236}">
                <a16:creationId xmlns:a16="http://schemas.microsoft.com/office/drawing/2014/main" id="{8E4995B4-3B55-4FA3-7968-C2F2D210B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962" y="72275"/>
            <a:ext cx="1307257" cy="13072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7B7D1FE-BA79-BBE0-7934-7D5324626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81" y="137793"/>
            <a:ext cx="1541084" cy="9313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29E3358-7B5F-CBBC-FE18-BA26CD2EB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757" y="859156"/>
            <a:ext cx="4910240" cy="491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IOps vs. GitOps with Jenkins | Cloudogu Blog">
            <a:extLst>
              <a:ext uri="{FF2B5EF4-FFF2-40B4-BE49-F238E27FC236}">
                <a16:creationId xmlns:a16="http://schemas.microsoft.com/office/drawing/2014/main" id="{283C5C17-6FAA-D25E-B3B0-CDD647905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15" y="2879942"/>
            <a:ext cx="8374839" cy="346747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615E3AA6-108F-ABE6-B7F3-BD37D74BBEB2}"/>
              </a:ext>
            </a:extLst>
          </p:cNvPr>
          <p:cNvSpPr>
            <a:spLocks noGrp="1"/>
          </p:cNvSpPr>
          <p:nvPr>
            <p:ph type="title"/>
          </p:nvPr>
        </p:nvSpPr>
        <p:spPr>
          <a:xfrm>
            <a:off x="685800" y="685801"/>
            <a:ext cx="6539948" cy="650328"/>
          </a:xfrm>
        </p:spPr>
        <p:txBody>
          <a:bodyPr/>
          <a:lstStyle/>
          <a:p>
            <a:r>
              <a:rPr lang="en-US" cap="none" dirty="0"/>
              <a:t>GitOps In a Nutshell</a:t>
            </a:r>
            <a:endParaRPr lang="en-IN" cap="none" dirty="0"/>
          </a:p>
        </p:txBody>
      </p:sp>
      <p:sp>
        <p:nvSpPr>
          <p:cNvPr id="16" name="Title 1">
            <a:extLst>
              <a:ext uri="{FF2B5EF4-FFF2-40B4-BE49-F238E27FC236}">
                <a16:creationId xmlns:a16="http://schemas.microsoft.com/office/drawing/2014/main" id="{D052F7B2-7C55-CED6-1EA9-1EDB97158BEE}"/>
              </a:ext>
            </a:extLst>
          </p:cNvPr>
          <p:cNvSpPr txBox="1">
            <a:spLocks/>
          </p:cNvSpPr>
          <p:nvPr/>
        </p:nvSpPr>
        <p:spPr>
          <a:xfrm>
            <a:off x="2346974" y="1766580"/>
            <a:ext cx="5773779" cy="413753"/>
          </a:xfrm>
          <a:prstGeom prst="rect">
            <a:avLst/>
          </a:prstGeom>
        </p:spPr>
        <p:txBody>
          <a:bodyPr rot="0" spcFirstLastPara="0" vertOverflow="overflow" horzOverflow="overflow" vert="horz" wrap="square" lIns="0" tIns="0" rIns="0" bIns="10800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kumimoji="0" lang="en-IN" sz="2200" kern="1200" baseline="0" dirty="0">
                <a:solidFill>
                  <a:schemeClr val="tx1"/>
                </a:solidFill>
                <a:latin typeface="Century Gothic" panose="020B0502020202020204" pitchFamily="34" charset="0"/>
                <a:ea typeface="+mn-ea"/>
                <a:cs typeface="+mn-cs"/>
              </a:defRPr>
            </a:lvl1pPr>
          </a:lstStyle>
          <a:p>
            <a:r>
              <a:rPr lang="en-US" b="1" dirty="0">
                <a:latin typeface="Century Gothic"/>
              </a:rPr>
              <a:t>GitOps is a way to implement WYSIWYG</a:t>
            </a:r>
          </a:p>
        </p:txBody>
      </p:sp>
      <p:pic>
        <p:nvPicPr>
          <p:cNvPr id="1028" name="Picture 4">
            <a:extLst>
              <a:ext uri="{FF2B5EF4-FFF2-40B4-BE49-F238E27FC236}">
                <a16:creationId xmlns:a16="http://schemas.microsoft.com/office/drawing/2014/main" id="{DEA8F50B-A01F-BC1B-548E-EC50B24A2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5470" y="1737445"/>
            <a:ext cx="1718303" cy="8857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14059BD-0E56-0EF7-A644-B891877194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8308" y="503327"/>
            <a:ext cx="907867" cy="1375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AB7D39C-4E2C-90D0-ED2E-00C26199E0F9}"/>
              </a:ext>
            </a:extLst>
          </p:cNvPr>
          <p:cNvPicPr>
            <a:picLocks noChangeAspect="1"/>
          </p:cNvPicPr>
          <p:nvPr/>
        </p:nvPicPr>
        <p:blipFill>
          <a:blip r:embed="rId6"/>
          <a:stretch>
            <a:fillRect/>
          </a:stretch>
        </p:blipFill>
        <p:spPr>
          <a:xfrm>
            <a:off x="9931726" y="2623221"/>
            <a:ext cx="1764094" cy="770396"/>
          </a:xfrm>
          <a:prstGeom prst="rect">
            <a:avLst/>
          </a:prstGeom>
        </p:spPr>
      </p:pic>
      <p:pic>
        <p:nvPicPr>
          <p:cNvPr id="23" name="Picture 22">
            <a:extLst>
              <a:ext uri="{FF2B5EF4-FFF2-40B4-BE49-F238E27FC236}">
                <a16:creationId xmlns:a16="http://schemas.microsoft.com/office/drawing/2014/main" id="{DDB7730A-62F2-E1AC-11E1-3C57D85F611A}"/>
              </a:ext>
            </a:extLst>
          </p:cNvPr>
          <p:cNvPicPr>
            <a:picLocks noChangeAspect="1"/>
          </p:cNvPicPr>
          <p:nvPr/>
        </p:nvPicPr>
        <p:blipFill>
          <a:blip r:embed="rId7"/>
          <a:stretch>
            <a:fillRect/>
          </a:stretch>
        </p:blipFill>
        <p:spPr>
          <a:xfrm>
            <a:off x="9111029" y="3528992"/>
            <a:ext cx="2169884" cy="557971"/>
          </a:xfrm>
          <a:prstGeom prst="rect">
            <a:avLst/>
          </a:prstGeom>
        </p:spPr>
      </p:pic>
    </p:spTree>
    <p:extLst>
      <p:ext uri="{BB962C8B-B14F-4D97-AF65-F5344CB8AC3E}">
        <p14:creationId xmlns:p14="http://schemas.microsoft.com/office/powerpoint/2010/main" val="1941619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11</a:t>
            </a:fld>
            <a:endParaRPr lang="en-US"/>
          </a:p>
        </p:txBody>
      </p:sp>
      <p:pic>
        <p:nvPicPr>
          <p:cNvPr id="10" name="Picture 9">
            <a:extLst>
              <a:ext uri="{FF2B5EF4-FFF2-40B4-BE49-F238E27FC236}">
                <a16:creationId xmlns:a16="http://schemas.microsoft.com/office/drawing/2014/main" id="{8134E03E-6807-F648-E3CF-F5524B407E93}"/>
              </a:ext>
            </a:extLst>
          </p:cNvPr>
          <p:cNvPicPr>
            <a:picLocks noChangeAspect="1"/>
          </p:cNvPicPr>
          <p:nvPr/>
        </p:nvPicPr>
        <p:blipFill>
          <a:blip r:embed="rId3"/>
          <a:stretch>
            <a:fillRect/>
          </a:stretch>
        </p:blipFill>
        <p:spPr>
          <a:xfrm>
            <a:off x="2647507" y="984029"/>
            <a:ext cx="8867553" cy="5518217"/>
          </a:xfrm>
          <a:prstGeom prst="rect">
            <a:avLst/>
          </a:prstGeom>
        </p:spPr>
      </p:pic>
      <p:sp>
        <p:nvSpPr>
          <p:cNvPr id="11" name="Arc 10">
            <a:extLst>
              <a:ext uri="{FF2B5EF4-FFF2-40B4-BE49-F238E27FC236}">
                <a16:creationId xmlns:a16="http://schemas.microsoft.com/office/drawing/2014/main" id="{E3FBE146-91D4-B5E6-CD0F-A2699D520B1C}"/>
              </a:ext>
            </a:extLst>
          </p:cNvPr>
          <p:cNvSpPr/>
          <p:nvPr/>
        </p:nvSpPr>
        <p:spPr>
          <a:xfrm>
            <a:off x="6613451" y="1885248"/>
            <a:ext cx="3253563" cy="56519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008DDF6E-29F2-EB1C-B61C-05880A82B844}"/>
              </a:ext>
            </a:extLst>
          </p:cNvPr>
          <p:cNvSpPr/>
          <p:nvPr/>
        </p:nvSpPr>
        <p:spPr>
          <a:xfrm>
            <a:off x="8884308" y="2167846"/>
            <a:ext cx="1828800" cy="413753"/>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Composite f(x)</a:t>
            </a:r>
            <a:endParaRPr lang="en-IN" dirty="0"/>
          </a:p>
        </p:txBody>
      </p:sp>
      <p:pic>
        <p:nvPicPr>
          <p:cNvPr id="5" name="Picture 4" descr="Kubernetes Pune (@kubernetes_pune) / X">
            <a:extLst>
              <a:ext uri="{FF2B5EF4-FFF2-40B4-BE49-F238E27FC236}">
                <a16:creationId xmlns:a16="http://schemas.microsoft.com/office/drawing/2014/main" id="{AEEAAE39-C996-7EB5-1658-223A5E243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2595" y="82907"/>
            <a:ext cx="1307257" cy="130725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2D71A16D-068B-8DA3-AFE6-7B3BE6B00CB0}"/>
              </a:ext>
            </a:extLst>
          </p:cNvPr>
          <p:cNvSpPr>
            <a:spLocks noGrp="1"/>
          </p:cNvSpPr>
          <p:nvPr>
            <p:ph type="title"/>
          </p:nvPr>
        </p:nvSpPr>
        <p:spPr>
          <a:xfrm>
            <a:off x="2651051" y="126655"/>
            <a:ext cx="6889898" cy="696819"/>
          </a:xfrm>
        </p:spPr>
        <p:txBody>
          <a:bodyPr/>
          <a:lstStyle/>
          <a:p>
            <a:r>
              <a:rPr lang="en-US" dirty="0"/>
              <a:t>Clusters as a Service</a:t>
            </a:r>
          </a:p>
        </p:txBody>
      </p:sp>
      <p:sp>
        <p:nvSpPr>
          <p:cNvPr id="14" name="Title 1">
            <a:extLst>
              <a:ext uri="{FF2B5EF4-FFF2-40B4-BE49-F238E27FC236}">
                <a16:creationId xmlns:a16="http://schemas.microsoft.com/office/drawing/2014/main" id="{A0D295FC-7640-34FF-7694-E5ECEF246905}"/>
              </a:ext>
            </a:extLst>
          </p:cNvPr>
          <p:cNvSpPr txBox="1">
            <a:spLocks/>
          </p:cNvSpPr>
          <p:nvPr/>
        </p:nvSpPr>
        <p:spPr>
          <a:xfrm>
            <a:off x="0" y="2844207"/>
            <a:ext cx="2591684" cy="574159"/>
          </a:xfrm>
          <a:prstGeom prst="rect">
            <a:avLst/>
          </a:prstGeom>
        </p:spPr>
        <p:txBody>
          <a:bodyPr vert="horz" lIns="91440" tIns="0" rIns="91440" bIns="0" rtlCol="0" anchor="b"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Arial" panose="020B0604020202020204" pitchFamily="34" charset="0"/>
              </a:defRPr>
            </a:lvl1pPr>
          </a:lstStyle>
          <a:p>
            <a:r>
              <a:rPr lang="en-US" sz="2800" dirty="0"/>
              <a:t>Use Case 1</a:t>
            </a:r>
          </a:p>
        </p:txBody>
      </p:sp>
    </p:spTree>
    <p:extLst>
      <p:ext uri="{BB962C8B-B14F-4D97-AF65-F5344CB8AC3E}">
        <p14:creationId xmlns:p14="http://schemas.microsoft.com/office/powerpoint/2010/main" val="246859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6E0C-EA57-49A3-695F-1ED2F0263DE9}"/>
              </a:ext>
            </a:extLst>
          </p:cNvPr>
          <p:cNvSpPr>
            <a:spLocks noGrp="1"/>
          </p:cNvSpPr>
          <p:nvPr>
            <p:ph type="title"/>
          </p:nvPr>
        </p:nvSpPr>
        <p:spPr>
          <a:xfrm>
            <a:off x="274668" y="48298"/>
            <a:ext cx="9909721" cy="1157506"/>
          </a:xfrm>
        </p:spPr>
        <p:txBody>
          <a:bodyPr/>
          <a:lstStyle/>
          <a:p>
            <a:r>
              <a:rPr lang="en-US" sz="2800" dirty="0"/>
              <a:t>Use case 2: OSM redefined as a generalized orchestrator</a:t>
            </a:r>
          </a:p>
        </p:txBody>
      </p:sp>
      <p:sp>
        <p:nvSpPr>
          <p:cNvPr id="3" name="Content Placeholder 2">
            <a:extLst>
              <a:ext uri="{FF2B5EF4-FFF2-40B4-BE49-F238E27FC236}">
                <a16:creationId xmlns:a16="http://schemas.microsoft.com/office/drawing/2014/main" id="{DCA76D92-9176-A8C9-0624-BD6AB19BE613}"/>
              </a:ext>
            </a:extLst>
          </p:cNvPr>
          <p:cNvSpPr>
            <a:spLocks noGrp="1"/>
          </p:cNvSpPr>
          <p:nvPr>
            <p:ph idx="1"/>
          </p:nvPr>
        </p:nvSpPr>
        <p:spPr/>
        <p:txBody>
          <a:bodyPr/>
          <a:lstStyle/>
          <a:p>
            <a:pPr lvl="0"/>
            <a:r>
              <a:rPr lang="en-US" dirty="0"/>
              <a:t>Infrastructure: VMs, K8s clusters</a:t>
            </a:r>
          </a:p>
          <a:p>
            <a:pPr lvl="0"/>
            <a:r>
              <a:rPr lang="en-US" dirty="0"/>
              <a:t>Platforms: PaaS</a:t>
            </a:r>
          </a:p>
          <a:p>
            <a:pPr lvl="0"/>
            <a:r>
              <a:rPr lang="en-US" dirty="0"/>
              <a:t>Services: NF and NS</a:t>
            </a:r>
          </a:p>
        </p:txBody>
      </p:sp>
      <p:sp>
        <p:nvSpPr>
          <p:cNvPr id="140" name="Rectángulo: esquinas redondeadas 139">
            <a:extLst>
              <a:ext uri="{FF2B5EF4-FFF2-40B4-BE49-F238E27FC236}">
                <a16:creationId xmlns:a16="http://schemas.microsoft.com/office/drawing/2014/main" id="{0E9A70EE-7178-C29A-5B11-FD2C61AF5FAC}"/>
              </a:ext>
            </a:extLst>
          </p:cNvPr>
          <p:cNvSpPr/>
          <p:nvPr/>
        </p:nvSpPr>
        <p:spPr>
          <a:xfrm>
            <a:off x="2251484" y="3765993"/>
            <a:ext cx="2547995" cy="2032162"/>
          </a:xfrm>
          <a:prstGeom prst="roundRect">
            <a:avLst/>
          </a:prstGeom>
          <a:solidFill>
            <a:srgbClr val="FFFFFF"/>
          </a:solidFill>
          <a:ln w="12700" cap="flat" cmpd="sng" algn="ctr">
            <a:solidFill>
              <a:srgbClr val="0066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6179"/>
              </a:solidFill>
              <a:effectLst/>
              <a:uLnTx/>
              <a:uFillTx/>
              <a:latin typeface="Arial" panose="020B0604020202020204"/>
              <a:ea typeface="+mn-ea"/>
              <a:cs typeface="+mn-cs"/>
            </a:endParaRPr>
          </a:p>
        </p:txBody>
      </p:sp>
      <p:sp>
        <p:nvSpPr>
          <p:cNvPr id="144" name="Nube 143">
            <a:extLst>
              <a:ext uri="{FF2B5EF4-FFF2-40B4-BE49-F238E27FC236}">
                <a16:creationId xmlns:a16="http://schemas.microsoft.com/office/drawing/2014/main" id="{90FDA69A-1CB3-AE7D-6D26-EC3FDF21E851}"/>
              </a:ext>
            </a:extLst>
          </p:cNvPr>
          <p:cNvSpPr/>
          <p:nvPr/>
        </p:nvSpPr>
        <p:spPr>
          <a:xfrm>
            <a:off x="5305277" y="1432658"/>
            <a:ext cx="3545632" cy="1634281"/>
          </a:xfrm>
          <a:prstGeom prst="cloud">
            <a:avLst/>
          </a:prstGeom>
          <a:solidFill>
            <a:srgbClr val="FFFFFF">
              <a:lumMod val="95000"/>
            </a:srgbClr>
          </a:solidFill>
          <a:ln w="12700" cap="flat" cmpd="sng" algn="ctr">
            <a:solidFill>
              <a:srgbClr val="6E7893">
                <a:shade val="15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5" name="Nube 144">
            <a:extLst>
              <a:ext uri="{FF2B5EF4-FFF2-40B4-BE49-F238E27FC236}">
                <a16:creationId xmlns:a16="http://schemas.microsoft.com/office/drawing/2014/main" id="{14DC0EC4-B220-CEA1-59E4-66683259D4C5}"/>
              </a:ext>
            </a:extLst>
          </p:cNvPr>
          <p:cNvSpPr/>
          <p:nvPr/>
        </p:nvSpPr>
        <p:spPr>
          <a:xfrm>
            <a:off x="8132449" y="2557892"/>
            <a:ext cx="3545632" cy="1634281"/>
          </a:xfrm>
          <a:prstGeom prst="cloud">
            <a:avLst/>
          </a:prstGeom>
          <a:solidFill>
            <a:srgbClr val="FFFFFF">
              <a:lumMod val="95000"/>
            </a:srgbClr>
          </a:solidFill>
          <a:ln w="12700" cap="flat" cmpd="sng" algn="ctr">
            <a:solidFill>
              <a:srgbClr val="6E7893">
                <a:shade val="15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6" name="Nube 145">
            <a:extLst>
              <a:ext uri="{FF2B5EF4-FFF2-40B4-BE49-F238E27FC236}">
                <a16:creationId xmlns:a16="http://schemas.microsoft.com/office/drawing/2014/main" id="{3A9A346F-1272-E86F-D075-626B22157491}"/>
              </a:ext>
            </a:extLst>
          </p:cNvPr>
          <p:cNvSpPr/>
          <p:nvPr/>
        </p:nvSpPr>
        <p:spPr>
          <a:xfrm>
            <a:off x="8405267" y="4313115"/>
            <a:ext cx="3545632" cy="1634281"/>
          </a:xfrm>
          <a:prstGeom prst="cloud">
            <a:avLst/>
          </a:prstGeom>
          <a:solidFill>
            <a:srgbClr val="FFFFFF">
              <a:lumMod val="95000"/>
            </a:srgbClr>
          </a:solidFill>
          <a:ln w="12700" cap="flat" cmpd="sng" algn="ctr">
            <a:solidFill>
              <a:srgbClr val="6E7893">
                <a:shade val="15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47" name="Picture 4" descr="AWS | Cloud Computing - Servicios de informática en la nube">
            <a:extLst>
              <a:ext uri="{FF2B5EF4-FFF2-40B4-BE49-F238E27FC236}">
                <a16:creationId xmlns:a16="http://schemas.microsoft.com/office/drawing/2014/main" id="{D1AAB1EC-28B4-BC5B-423C-2FB72B298F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68" t="10143" r="17126" b="10575"/>
          <a:stretch/>
        </p:blipFill>
        <p:spPr bwMode="auto">
          <a:xfrm>
            <a:off x="11073741" y="3965749"/>
            <a:ext cx="978685" cy="65323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a:extLst>
              <a:ext uri="{FF2B5EF4-FFF2-40B4-BE49-F238E27FC236}">
                <a16:creationId xmlns:a16="http://schemas.microsoft.com/office/drawing/2014/main" id="{157CA021-5B56-6FE5-BCEA-E2D9D5AF9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4406" y="2323969"/>
            <a:ext cx="1287073" cy="408997"/>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4" descr="Somos expertos en la nube de amazon Web Service AWS">
            <a:extLst>
              <a:ext uri="{FF2B5EF4-FFF2-40B4-BE49-F238E27FC236}">
                <a16:creationId xmlns:a16="http://schemas.microsoft.com/office/drawing/2014/main" id="{AC9BCAED-E7B7-611F-16A5-2C79EC835642}"/>
              </a:ext>
            </a:extLst>
          </p:cNvPr>
          <p:cNvPicPr>
            <a:picLocks noChangeAspect="1" noChangeArrowheads="1"/>
          </p:cNvPicPr>
          <p:nvPr/>
        </p:nvPicPr>
        <p:blipFill rotWithShape="1">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6107" t="9066" r="25674" b="8434"/>
          <a:stretch/>
        </p:blipFill>
        <p:spPr bwMode="auto">
          <a:xfrm>
            <a:off x="8285039" y="1268910"/>
            <a:ext cx="718452" cy="760571"/>
          </a:xfrm>
          <a:prstGeom prst="rect">
            <a:avLst/>
          </a:prstGeom>
          <a:solidFill>
            <a:srgbClr val="FFFFFF"/>
          </a:solidFill>
        </p:spPr>
      </p:pic>
      <p:grpSp>
        <p:nvGrpSpPr>
          <p:cNvPr id="150" name="Grupo 149">
            <a:extLst>
              <a:ext uri="{FF2B5EF4-FFF2-40B4-BE49-F238E27FC236}">
                <a16:creationId xmlns:a16="http://schemas.microsoft.com/office/drawing/2014/main" id="{A6E25267-22F0-F903-9160-AA431794005C}"/>
              </a:ext>
            </a:extLst>
          </p:cNvPr>
          <p:cNvGrpSpPr/>
          <p:nvPr/>
        </p:nvGrpSpPr>
        <p:grpSpPr>
          <a:xfrm>
            <a:off x="8420579" y="2894751"/>
            <a:ext cx="813104" cy="952093"/>
            <a:chOff x="8420579" y="2894751"/>
            <a:chExt cx="813104" cy="952093"/>
          </a:xfrm>
        </p:grpSpPr>
        <p:pic>
          <p:nvPicPr>
            <p:cNvPr id="151" name="Google Shape;584;p33">
              <a:extLst>
                <a:ext uri="{FF2B5EF4-FFF2-40B4-BE49-F238E27FC236}">
                  <a16:creationId xmlns:a16="http://schemas.microsoft.com/office/drawing/2014/main" id="{0FB35E1C-CA12-BDB5-63C2-8EA1947339FD}"/>
                </a:ext>
              </a:extLst>
            </p:cNvPr>
            <p:cNvPicPr preferRelativeResize="0"/>
            <p:nvPr/>
          </p:nvPicPr>
          <p:blipFill>
            <a:blip r:embed="rId5">
              <a:alphaModFix/>
            </a:blip>
            <a:stretch>
              <a:fillRect/>
            </a:stretch>
          </p:blipFill>
          <p:spPr>
            <a:xfrm>
              <a:off x="8482621" y="2894751"/>
              <a:ext cx="689021" cy="670666"/>
            </a:xfrm>
            <a:prstGeom prst="rect">
              <a:avLst/>
            </a:prstGeom>
            <a:noFill/>
            <a:ln>
              <a:noFill/>
            </a:ln>
          </p:spPr>
        </p:pic>
        <p:sp>
          <p:nvSpPr>
            <p:cNvPr id="152" name="CuadroTexto 151">
              <a:extLst>
                <a:ext uri="{FF2B5EF4-FFF2-40B4-BE49-F238E27FC236}">
                  <a16:creationId xmlns:a16="http://schemas.microsoft.com/office/drawing/2014/main" id="{E2CEA755-422D-B1DB-6437-9DB0B3ADCEB5}"/>
                </a:ext>
              </a:extLst>
            </p:cNvPr>
            <p:cNvSpPr txBox="1"/>
            <p:nvPr/>
          </p:nvSpPr>
          <p:spPr>
            <a:xfrm>
              <a:off x="8420579" y="3539067"/>
              <a:ext cx="813104" cy="307777"/>
            </a:xfrm>
            <a:prstGeom prst="rect">
              <a:avLst/>
            </a:prstGeom>
            <a:noFill/>
          </p:spPr>
          <p:txBody>
            <a:bodyPr wrap="square" rtlCol="0">
              <a:spAutoFit/>
            </a:bodyPr>
            <a:lstStyle/>
            <a:p>
              <a:pPr algn="ctr">
                <a:defRPr/>
              </a:pPr>
              <a:r>
                <a:rPr lang="en-US" sz="1400" dirty="0">
                  <a:solidFill>
                    <a:srgbClr val="586179"/>
                  </a:solidFill>
                  <a:latin typeface="Arial" panose="020B0604020202020204"/>
                </a:rPr>
                <a:t>AKS</a:t>
              </a:r>
            </a:p>
          </p:txBody>
        </p:sp>
      </p:grpSp>
      <p:grpSp>
        <p:nvGrpSpPr>
          <p:cNvPr id="153" name="Grupo 152">
            <a:extLst>
              <a:ext uri="{FF2B5EF4-FFF2-40B4-BE49-F238E27FC236}">
                <a16:creationId xmlns:a16="http://schemas.microsoft.com/office/drawing/2014/main" id="{072CA3F1-89DB-7E12-5380-275451F93154}"/>
              </a:ext>
            </a:extLst>
          </p:cNvPr>
          <p:cNvGrpSpPr/>
          <p:nvPr/>
        </p:nvGrpSpPr>
        <p:grpSpPr>
          <a:xfrm>
            <a:off x="5639859" y="1724497"/>
            <a:ext cx="813104" cy="982595"/>
            <a:chOff x="5764657" y="1716934"/>
            <a:chExt cx="813104" cy="982595"/>
          </a:xfrm>
        </p:grpSpPr>
        <p:pic>
          <p:nvPicPr>
            <p:cNvPr id="154" name="Google Shape;584;p33">
              <a:extLst>
                <a:ext uri="{FF2B5EF4-FFF2-40B4-BE49-F238E27FC236}">
                  <a16:creationId xmlns:a16="http://schemas.microsoft.com/office/drawing/2014/main" id="{A9AC8CF1-847A-6D0B-7565-E0C1C551AB8F}"/>
                </a:ext>
              </a:extLst>
            </p:cNvPr>
            <p:cNvPicPr preferRelativeResize="0"/>
            <p:nvPr/>
          </p:nvPicPr>
          <p:blipFill>
            <a:blip r:embed="rId5">
              <a:alphaModFix/>
            </a:blip>
            <a:stretch>
              <a:fillRect/>
            </a:stretch>
          </p:blipFill>
          <p:spPr>
            <a:xfrm>
              <a:off x="5826699" y="1716934"/>
              <a:ext cx="689021" cy="670666"/>
            </a:xfrm>
            <a:prstGeom prst="rect">
              <a:avLst/>
            </a:prstGeom>
            <a:noFill/>
            <a:ln>
              <a:noFill/>
            </a:ln>
          </p:spPr>
        </p:pic>
        <p:sp>
          <p:nvSpPr>
            <p:cNvPr id="155" name="CuadroTexto 154">
              <a:extLst>
                <a:ext uri="{FF2B5EF4-FFF2-40B4-BE49-F238E27FC236}">
                  <a16:creationId xmlns:a16="http://schemas.microsoft.com/office/drawing/2014/main" id="{9E5B1D77-9A46-3F16-04A8-2ACEF8F93350}"/>
                </a:ext>
              </a:extLst>
            </p:cNvPr>
            <p:cNvSpPr txBox="1"/>
            <p:nvPr/>
          </p:nvSpPr>
          <p:spPr>
            <a:xfrm>
              <a:off x="5764657" y="2391752"/>
              <a:ext cx="813104" cy="307777"/>
            </a:xfrm>
            <a:prstGeom prst="rect">
              <a:avLst/>
            </a:prstGeom>
            <a:noFill/>
          </p:spPr>
          <p:txBody>
            <a:bodyPr wrap="square" rtlCol="0">
              <a:spAutoFit/>
            </a:bodyPr>
            <a:lstStyle/>
            <a:p>
              <a:pPr algn="ctr">
                <a:defRPr/>
              </a:pPr>
              <a:r>
                <a:rPr lang="en-US" sz="1400" dirty="0">
                  <a:solidFill>
                    <a:srgbClr val="586179"/>
                  </a:solidFill>
                  <a:latin typeface="Arial" panose="020B0604020202020204"/>
                </a:rPr>
                <a:t>GKE</a:t>
              </a:r>
            </a:p>
          </p:txBody>
        </p:sp>
      </p:grpSp>
      <p:grpSp>
        <p:nvGrpSpPr>
          <p:cNvPr id="156" name="Grupo 155">
            <a:extLst>
              <a:ext uri="{FF2B5EF4-FFF2-40B4-BE49-F238E27FC236}">
                <a16:creationId xmlns:a16="http://schemas.microsoft.com/office/drawing/2014/main" id="{8B0370AB-0A52-978C-3350-D1B08FA86471}"/>
              </a:ext>
            </a:extLst>
          </p:cNvPr>
          <p:cNvGrpSpPr/>
          <p:nvPr/>
        </p:nvGrpSpPr>
        <p:grpSpPr>
          <a:xfrm>
            <a:off x="8816294" y="4849237"/>
            <a:ext cx="813104" cy="939362"/>
            <a:chOff x="8764950" y="4501156"/>
            <a:chExt cx="813104" cy="939362"/>
          </a:xfrm>
        </p:grpSpPr>
        <p:sp>
          <p:nvSpPr>
            <p:cNvPr id="157" name="CuadroTexto 156">
              <a:extLst>
                <a:ext uri="{FF2B5EF4-FFF2-40B4-BE49-F238E27FC236}">
                  <a16:creationId xmlns:a16="http://schemas.microsoft.com/office/drawing/2014/main" id="{6DD9CBDB-1AC0-8EB8-5E58-D316DF6FCAFC}"/>
                </a:ext>
              </a:extLst>
            </p:cNvPr>
            <p:cNvSpPr txBox="1"/>
            <p:nvPr/>
          </p:nvSpPr>
          <p:spPr>
            <a:xfrm>
              <a:off x="8764950" y="5132741"/>
              <a:ext cx="813104" cy="307777"/>
            </a:xfrm>
            <a:prstGeom prst="rect">
              <a:avLst/>
            </a:prstGeom>
            <a:noFill/>
          </p:spPr>
          <p:txBody>
            <a:bodyPr wrap="square" rtlCol="0">
              <a:spAutoFit/>
            </a:bodyPr>
            <a:lstStyle/>
            <a:p>
              <a:pPr algn="ctr">
                <a:defRPr/>
              </a:pPr>
              <a:r>
                <a:rPr lang="en-US" sz="1400" dirty="0">
                  <a:solidFill>
                    <a:srgbClr val="586179"/>
                  </a:solidFill>
                  <a:latin typeface="Arial" panose="020B0604020202020204"/>
                </a:rPr>
                <a:t>EKS</a:t>
              </a:r>
            </a:p>
          </p:txBody>
        </p:sp>
        <p:pic>
          <p:nvPicPr>
            <p:cNvPr id="158" name="Google Shape;584;p33">
              <a:extLst>
                <a:ext uri="{FF2B5EF4-FFF2-40B4-BE49-F238E27FC236}">
                  <a16:creationId xmlns:a16="http://schemas.microsoft.com/office/drawing/2014/main" id="{44476B58-45C3-466C-4F76-B6E67F610626}"/>
                </a:ext>
              </a:extLst>
            </p:cNvPr>
            <p:cNvPicPr preferRelativeResize="0"/>
            <p:nvPr/>
          </p:nvPicPr>
          <p:blipFill>
            <a:blip r:embed="rId5">
              <a:alphaModFix/>
            </a:blip>
            <a:stretch>
              <a:fillRect/>
            </a:stretch>
          </p:blipFill>
          <p:spPr>
            <a:xfrm>
              <a:off x="8826992" y="4501156"/>
              <a:ext cx="689021" cy="670666"/>
            </a:xfrm>
            <a:prstGeom prst="rect">
              <a:avLst/>
            </a:prstGeom>
            <a:noFill/>
            <a:ln>
              <a:noFill/>
            </a:ln>
          </p:spPr>
        </p:pic>
      </p:grpSp>
      <p:cxnSp>
        <p:nvCxnSpPr>
          <p:cNvPr id="160" name="Conector recto de flecha 159">
            <a:extLst>
              <a:ext uri="{FF2B5EF4-FFF2-40B4-BE49-F238E27FC236}">
                <a16:creationId xmlns:a16="http://schemas.microsoft.com/office/drawing/2014/main" id="{FAD02D68-AB61-1861-0C1F-23F7B17958FC}"/>
              </a:ext>
            </a:extLst>
          </p:cNvPr>
          <p:cNvCxnSpPr>
            <a:cxnSpLocks/>
          </p:cNvCxnSpPr>
          <p:nvPr/>
        </p:nvCxnSpPr>
        <p:spPr>
          <a:xfrm flipV="1">
            <a:off x="4358114" y="2553203"/>
            <a:ext cx="1417330" cy="1412546"/>
          </a:xfrm>
          <a:prstGeom prst="straightConnector1">
            <a:avLst/>
          </a:prstGeom>
          <a:noFill/>
          <a:ln w="38100" cap="flat" cmpd="sng" algn="ctr">
            <a:solidFill>
              <a:srgbClr val="F1F4FF">
                <a:lumMod val="75000"/>
              </a:srgbClr>
            </a:solidFill>
            <a:prstDash val="solid"/>
            <a:miter lim="800000"/>
            <a:tailEnd type="triangle"/>
          </a:ln>
          <a:effectLst/>
        </p:spPr>
      </p:cxnSp>
      <p:cxnSp>
        <p:nvCxnSpPr>
          <p:cNvPr id="161" name="Conector recto de flecha 160">
            <a:extLst>
              <a:ext uri="{FF2B5EF4-FFF2-40B4-BE49-F238E27FC236}">
                <a16:creationId xmlns:a16="http://schemas.microsoft.com/office/drawing/2014/main" id="{FC1925D7-F4D2-AC21-D098-7C65216F8D7A}"/>
              </a:ext>
            </a:extLst>
          </p:cNvPr>
          <p:cNvCxnSpPr>
            <a:cxnSpLocks/>
          </p:cNvCxnSpPr>
          <p:nvPr/>
        </p:nvCxnSpPr>
        <p:spPr>
          <a:xfrm flipV="1">
            <a:off x="4558952" y="3385314"/>
            <a:ext cx="3860489" cy="893048"/>
          </a:xfrm>
          <a:prstGeom prst="straightConnector1">
            <a:avLst/>
          </a:prstGeom>
          <a:noFill/>
          <a:ln w="38100" cap="flat" cmpd="sng" algn="ctr">
            <a:solidFill>
              <a:srgbClr val="F1F4FF">
                <a:lumMod val="75000"/>
              </a:srgbClr>
            </a:solidFill>
            <a:prstDash val="solid"/>
            <a:miter lim="800000"/>
            <a:tailEnd type="triangle"/>
          </a:ln>
          <a:effectLst/>
        </p:spPr>
      </p:cxnSp>
      <p:cxnSp>
        <p:nvCxnSpPr>
          <p:cNvPr id="162" name="Conector recto de flecha 161">
            <a:extLst>
              <a:ext uri="{FF2B5EF4-FFF2-40B4-BE49-F238E27FC236}">
                <a16:creationId xmlns:a16="http://schemas.microsoft.com/office/drawing/2014/main" id="{68AFF444-8B59-ED20-32CF-F5DB0AC9D6F3}"/>
              </a:ext>
            </a:extLst>
          </p:cNvPr>
          <p:cNvCxnSpPr>
            <a:cxnSpLocks/>
          </p:cNvCxnSpPr>
          <p:nvPr/>
        </p:nvCxnSpPr>
        <p:spPr>
          <a:xfrm>
            <a:off x="4666375" y="4627032"/>
            <a:ext cx="4178908" cy="557538"/>
          </a:xfrm>
          <a:prstGeom prst="straightConnector1">
            <a:avLst/>
          </a:prstGeom>
          <a:noFill/>
          <a:ln w="38100" cap="flat" cmpd="sng" algn="ctr">
            <a:solidFill>
              <a:srgbClr val="F1F4FF">
                <a:lumMod val="75000"/>
              </a:srgbClr>
            </a:solidFill>
            <a:prstDash val="solid"/>
            <a:miter lim="800000"/>
            <a:tailEnd type="triangle"/>
          </a:ln>
          <a:effectLst/>
        </p:spPr>
      </p:cxnSp>
      <p:grpSp>
        <p:nvGrpSpPr>
          <p:cNvPr id="164" name="Grupo 163">
            <a:extLst>
              <a:ext uri="{FF2B5EF4-FFF2-40B4-BE49-F238E27FC236}">
                <a16:creationId xmlns:a16="http://schemas.microsoft.com/office/drawing/2014/main" id="{C2B580AF-FBC4-536F-0CC9-3F4700EEF7C9}"/>
              </a:ext>
            </a:extLst>
          </p:cNvPr>
          <p:cNvGrpSpPr/>
          <p:nvPr/>
        </p:nvGrpSpPr>
        <p:grpSpPr>
          <a:xfrm>
            <a:off x="5796863" y="5050768"/>
            <a:ext cx="2234059" cy="1807232"/>
            <a:chOff x="5064989" y="4803019"/>
            <a:chExt cx="2453951" cy="1899359"/>
          </a:xfrm>
        </p:grpSpPr>
        <p:pic>
          <p:nvPicPr>
            <p:cNvPr id="165" name="Gráfico 164">
              <a:extLst>
                <a:ext uri="{FF2B5EF4-FFF2-40B4-BE49-F238E27FC236}">
                  <a16:creationId xmlns:a16="http://schemas.microsoft.com/office/drawing/2014/main" id="{64F0F4AC-A91D-500A-E739-EE2F218FB6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4421" y="4803019"/>
              <a:ext cx="1424519" cy="1899359"/>
            </a:xfrm>
            <a:prstGeom prst="rect">
              <a:avLst/>
            </a:prstGeom>
          </p:spPr>
        </p:pic>
        <p:pic>
          <p:nvPicPr>
            <p:cNvPr id="166" name="Gráfico 165">
              <a:extLst>
                <a:ext uri="{FF2B5EF4-FFF2-40B4-BE49-F238E27FC236}">
                  <a16:creationId xmlns:a16="http://schemas.microsoft.com/office/drawing/2014/main" id="{4CBF6661-3772-53CE-8BEF-F987C588CD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9705" y="4803019"/>
              <a:ext cx="1424519" cy="1899359"/>
            </a:xfrm>
            <a:prstGeom prst="rect">
              <a:avLst/>
            </a:prstGeom>
          </p:spPr>
        </p:pic>
        <p:pic>
          <p:nvPicPr>
            <p:cNvPr id="167" name="Gráfico 166">
              <a:extLst>
                <a:ext uri="{FF2B5EF4-FFF2-40B4-BE49-F238E27FC236}">
                  <a16:creationId xmlns:a16="http://schemas.microsoft.com/office/drawing/2014/main" id="{6C3D7F28-A17B-964A-15DD-3B7146C71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4989" y="4803019"/>
              <a:ext cx="1424519" cy="1899359"/>
            </a:xfrm>
            <a:prstGeom prst="rect">
              <a:avLst/>
            </a:prstGeom>
          </p:spPr>
        </p:pic>
      </p:grpSp>
      <p:sp>
        <p:nvSpPr>
          <p:cNvPr id="168" name="Rectángulo: esquinas redondeadas 167">
            <a:extLst>
              <a:ext uri="{FF2B5EF4-FFF2-40B4-BE49-F238E27FC236}">
                <a16:creationId xmlns:a16="http://schemas.microsoft.com/office/drawing/2014/main" id="{EC2D4328-FC75-2FA2-3316-B211C5829933}"/>
              </a:ext>
            </a:extLst>
          </p:cNvPr>
          <p:cNvSpPr/>
          <p:nvPr/>
        </p:nvSpPr>
        <p:spPr>
          <a:xfrm>
            <a:off x="6367962" y="5714193"/>
            <a:ext cx="357354" cy="417244"/>
          </a:xfrm>
          <a:prstGeom prst="roundRect">
            <a:avLst/>
          </a:prstGeom>
          <a:solidFill>
            <a:srgbClr val="E66C64"/>
          </a:solidFill>
          <a:ln w="12700" cap="flat" cmpd="sng" algn="ctr">
            <a:solidFill>
              <a:srgbClr val="E66C64">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Arial" panose="020B0604020202020204"/>
                <a:ea typeface="+mn-ea"/>
                <a:cs typeface="+mn-cs"/>
              </a:rPr>
              <a:t>VM</a:t>
            </a:r>
          </a:p>
        </p:txBody>
      </p:sp>
      <p:sp>
        <p:nvSpPr>
          <p:cNvPr id="169" name="Rectángulo: esquinas redondeadas 168">
            <a:extLst>
              <a:ext uri="{FF2B5EF4-FFF2-40B4-BE49-F238E27FC236}">
                <a16:creationId xmlns:a16="http://schemas.microsoft.com/office/drawing/2014/main" id="{34E73A51-F7FA-4BEB-81BA-DD742A3651F1}"/>
              </a:ext>
            </a:extLst>
          </p:cNvPr>
          <p:cNvSpPr/>
          <p:nvPr/>
        </p:nvSpPr>
        <p:spPr>
          <a:xfrm>
            <a:off x="6352397" y="6228811"/>
            <a:ext cx="357354" cy="417244"/>
          </a:xfrm>
          <a:prstGeom prst="roundRect">
            <a:avLst/>
          </a:prstGeom>
          <a:solidFill>
            <a:srgbClr val="E66C64"/>
          </a:solidFill>
          <a:ln w="12700" cap="flat" cmpd="sng" algn="ctr">
            <a:solidFill>
              <a:srgbClr val="E66C64">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Arial" panose="020B0604020202020204"/>
                <a:ea typeface="+mn-ea"/>
                <a:cs typeface="+mn-cs"/>
              </a:rPr>
              <a:t>VM</a:t>
            </a:r>
          </a:p>
        </p:txBody>
      </p:sp>
      <p:sp>
        <p:nvSpPr>
          <p:cNvPr id="170" name="Rectángulo: esquinas redondeadas 169">
            <a:extLst>
              <a:ext uri="{FF2B5EF4-FFF2-40B4-BE49-F238E27FC236}">
                <a16:creationId xmlns:a16="http://schemas.microsoft.com/office/drawing/2014/main" id="{DE4006DD-5A2D-F84B-EB9C-CCDF3797C0AE}"/>
              </a:ext>
            </a:extLst>
          </p:cNvPr>
          <p:cNvSpPr/>
          <p:nvPr/>
        </p:nvSpPr>
        <p:spPr>
          <a:xfrm>
            <a:off x="6834227" y="5714193"/>
            <a:ext cx="357354" cy="236706"/>
          </a:xfrm>
          <a:prstGeom prst="roundRect">
            <a:avLst/>
          </a:prstGeom>
          <a:solidFill>
            <a:srgbClr val="EAC344"/>
          </a:solidFill>
          <a:ln w="12700" cap="flat" cmpd="sng" algn="ctr">
            <a:solidFill>
              <a:srgbClr val="EAC344">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Arial" panose="020B0604020202020204"/>
                <a:ea typeface="+mn-ea"/>
                <a:cs typeface="+mn-cs"/>
              </a:rPr>
              <a:t>VM</a:t>
            </a:r>
          </a:p>
        </p:txBody>
      </p:sp>
      <p:sp>
        <p:nvSpPr>
          <p:cNvPr id="171" name="Rectángulo: esquinas redondeadas 170">
            <a:extLst>
              <a:ext uri="{FF2B5EF4-FFF2-40B4-BE49-F238E27FC236}">
                <a16:creationId xmlns:a16="http://schemas.microsoft.com/office/drawing/2014/main" id="{72A26F2C-EB64-8FEF-2DF3-0CF95DDB2C20}"/>
              </a:ext>
            </a:extLst>
          </p:cNvPr>
          <p:cNvSpPr/>
          <p:nvPr/>
        </p:nvSpPr>
        <p:spPr>
          <a:xfrm>
            <a:off x="6818662" y="6047028"/>
            <a:ext cx="357354" cy="599027"/>
          </a:xfrm>
          <a:prstGeom prst="roundRect">
            <a:avLst/>
          </a:prstGeom>
          <a:solidFill>
            <a:srgbClr val="EAC344"/>
          </a:solidFill>
          <a:ln w="12700" cap="flat" cmpd="sng" algn="ctr">
            <a:solidFill>
              <a:srgbClr val="EAC344">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Arial" panose="020B0604020202020204"/>
                <a:ea typeface="+mn-ea"/>
                <a:cs typeface="+mn-cs"/>
              </a:rPr>
              <a:t>VM</a:t>
            </a:r>
          </a:p>
        </p:txBody>
      </p:sp>
      <p:sp>
        <p:nvSpPr>
          <p:cNvPr id="172" name="Rectángulo: esquinas redondeadas 171">
            <a:extLst>
              <a:ext uri="{FF2B5EF4-FFF2-40B4-BE49-F238E27FC236}">
                <a16:creationId xmlns:a16="http://schemas.microsoft.com/office/drawing/2014/main" id="{1AEA1008-328A-0E58-6E5B-58B393F805E3}"/>
              </a:ext>
            </a:extLst>
          </p:cNvPr>
          <p:cNvSpPr/>
          <p:nvPr/>
        </p:nvSpPr>
        <p:spPr>
          <a:xfrm>
            <a:off x="7329449" y="5683920"/>
            <a:ext cx="357354" cy="417244"/>
          </a:xfrm>
          <a:prstGeom prst="roundRect">
            <a:avLst/>
          </a:prstGeom>
          <a:solidFill>
            <a:srgbClr val="9D83A3"/>
          </a:solidFill>
          <a:ln w="12700" cap="flat" cmpd="sng" algn="ctr">
            <a:solidFill>
              <a:srgbClr val="9D83A3">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Arial" panose="020B0604020202020204"/>
                <a:ea typeface="+mn-ea"/>
                <a:cs typeface="+mn-cs"/>
              </a:rPr>
              <a:t>VM</a:t>
            </a:r>
          </a:p>
        </p:txBody>
      </p:sp>
      <p:sp>
        <p:nvSpPr>
          <p:cNvPr id="173" name="Rectángulo: esquinas redondeadas 172">
            <a:extLst>
              <a:ext uri="{FF2B5EF4-FFF2-40B4-BE49-F238E27FC236}">
                <a16:creationId xmlns:a16="http://schemas.microsoft.com/office/drawing/2014/main" id="{AA74B9E7-FBBD-EEE6-6EFE-3EB4D3513C3E}"/>
              </a:ext>
            </a:extLst>
          </p:cNvPr>
          <p:cNvSpPr/>
          <p:nvPr/>
        </p:nvSpPr>
        <p:spPr>
          <a:xfrm>
            <a:off x="7313884" y="6198538"/>
            <a:ext cx="357354" cy="417244"/>
          </a:xfrm>
          <a:prstGeom prst="roundRect">
            <a:avLst/>
          </a:prstGeom>
          <a:solidFill>
            <a:srgbClr val="9D83A3"/>
          </a:solidFill>
          <a:ln w="12700" cap="flat" cmpd="sng" algn="ctr">
            <a:solidFill>
              <a:srgbClr val="9D83A3">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Arial" panose="020B0604020202020204"/>
                <a:ea typeface="+mn-ea"/>
                <a:cs typeface="+mn-cs"/>
              </a:rPr>
              <a:t>VM</a:t>
            </a:r>
          </a:p>
        </p:txBody>
      </p:sp>
      <p:cxnSp>
        <p:nvCxnSpPr>
          <p:cNvPr id="174" name="Conector recto de flecha 173">
            <a:extLst>
              <a:ext uri="{FF2B5EF4-FFF2-40B4-BE49-F238E27FC236}">
                <a16:creationId xmlns:a16="http://schemas.microsoft.com/office/drawing/2014/main" id="{485A7751-985B-54FE-DA47-B3447C7174EC}"/>
              </a:ext>
            </a:extLst>
          </p:cNvPr>
          <p:cNvCxnSpPr>
            <a:cxnSpLocks/>
          </p:cNvCxnSpPr>
          <p:nvPr/>
        </p:nvCxnSpPr>
        <p:spPr>
          <a:xfrm>
            <a:off x="4657856" y="5512555"/>
            <a:ext cx="2273164" cy="888520"/>
          </a:xfrm>
          <a:prstGeom prst="straightConnector1">
            <a:avLst/>
          </a:prstGeom>
          <a:noFill/>
          <a:ln w="38100" cap="flat" cmpd="sng" algn="ctr">
            <a:solidFill>
              <a:srgbClr val="FFFFFF">
                <a:lumMod val="65000"/>
              </a:srgbClr>
            </a:solidFill>
            <a:prstDash val="solid"/>
            <a:miter lim="800000"/>
            <a:tailEnd type="triangle"/>
          </a:ln>
          <a:effectLst/>
        </p:spPr>
      </p:cxnSp>
      <p:pic>
        <p:nvPicPr>
          <p:cNvPr id="175" name="Picture 2">
            <a:extLst>
              <a:ext uri="{FF2B5EF4-FFF2-40B4-BE49-F238E27FC236}">
                <a16:creationId xmlns:a16="http://schemas.microsoft.com/office/drawing/2014/main" id="{ED3FA7DC-F771-3578-C966-BE0C975D4BD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7218" y="1634767"/>
            <a:ext cx="1190086" cy="1126664"/>
          </a:xfrm>
          <a:prstGeom prst="rect">
            <a:avLst/>
          </a:prstGeom>
          <a:noFill/>
          <a:extLst>
            <a:ext uri="{909E8E84-426E-40DD-AFC4-6F175D3DCCD1}">
              <a14:hiddenFill xmlns:a14="http://schemas.microsoft.com/office/drawing/2010/main">
                <a:solidFill>
                  <a:srgbClr val="FFFFFF"/>
                </a:solidFill>
              </a14:hiddenFill>
            </a:ext>
          </a:extLst>
        </p:spPr>
      </p:pic>
      <p:pic>
        <p:nvPicPr>
          <p:cNvPr id="176" name="Imagen 175" descr="Icono&#10;&#10;Descripción generada automáticamente">
            <a:extLst>
              <a:ext uri="{FF2B5EF4-FFF2-40B4-BE49-F238E27FC236}">
                <a16:creationId xmlns:a16="http://schemas.microsoft.com/office/drawing/2014/main" id="{DB2F7C13-82EE-C717-4287-8704FB9BC87B}"/>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225571" y="1518714"/>
            <a:ext cx="1236164" cy="1170287"/>
          </a:xfrm>
          <a:prstGeom prst="rect">
            <a:avLst/>
          </a:prstGeom>
        </p:spPr>
      </p:pic>
      <p:grpSp>
        <p:nvGrpSpPr>
          <p:cNvPr id="177" name="Grupo 176">
            <a:extLst>
              <a:ext uri="{FF2B5EF4-FFF2-40B4-BE49-F238E27FC236}">
                <a16:creationId xmlns:a16="http://schemas.microsoft.com/office/drawing/2014/main" id="{D665CD69-62A1-F339-E74B-20C451897067}"/>
              </a:ext>
            </a:extLst>
          </p:cNvPr>
          <p:cNvGrpSpPr/>
          <p:nvPr/>
        </p:nvGrpSpPr>
        <p:grpSpPr>
          <a:xfrm>
            <a:off x="9102815" y="2769547"/>
            <a:ext cx="1480619" cy="1257913"/>
            <a:chOff x="9112540" y="2704486"/>
            <a:chExt cx="1480619" cy="1257913"/>
          </a:xfrm>
        </p:grpSpPr>
        <p:pic>
          <p:nvPicPr>
            <p:cNvPr id="178" name="Picture 4" descr="Azure Cosmos DB Logo PNG vector in SVG, PDF, AI, CDR format">
              <a:extLst>
                <a:ext uri="{FF2B5EF4-FFF2-40B4-BE49-F238E27FC236}">
                  <a16:creationId xmlns:a16="http://schemas.microsoft.com/office/drawing/2014/main" id="{4CF7A4A1-AC02-8DDC-626F-906DE9ECA25E}"/>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12540" y="2704486"/>
              <a:ext cx="1480619" cy="1111319"/>
            </a:xfrm>
            <a:prstGeom prst="rect">
              <a:avLst/>
            </a:prstGeom>
            <a:noFill/>
            <a:extLst>
              <a:ext uri="{909E8E84-426E-40DD-AFC4-6F175D3DCCD1}">
                <a14:hiddenFill xmlns:a14="http://schemas.microsoft.com/office/drawing/2010/main">
                  <a:solidFill>
                    <a:srgbClr val="FFFFFF"/>
                  </a:solidFill>
                </a14:hiddenFill>
              </a:ext>
            </a:extLst>
          </p:spPr>
        </p:pic>
        <p:sp>
          <p:nvSpPr>
            <p:cNvPr id="179" name="CuadroTexto 178">
              <a:extLst>
                <a:ext uri="{FF2B5EF4-FFF2-40B4-BE49-F238E27FC236}">
                  <a16:creationId xmlns:a16="http://schemas.microsoft.com/office/drawing/2014/main" id="{DE9C9B88-06BD-3B2D-438E-CF6A38222A68}"/>
                </a:ext>
              </a:extLst>
            </p:cNvPr>
            <p:cNvSpPr txBox="1"/>
            <p:nvPr/>
          </p:nvSpPr>
          <p:spPr>
            <a:xfrm>
              <a:off x="9233683" y="3654622"/>
              <a:ext cx="1183763" cy="307777"/>
            </a:xfrm>
            <a:prstGeom prst="rect">
              <a:avLst/>
            </a:prstGeom>
            <a:noFill/>
          </p:spPr>
          <p:txBody>
            <a:bodyPr wrap="square" rtlCol="0">
              <a:spAutoFit/>
            </a:bodyPr>
            <a:lstStyle/>
            <a:p>
              <a:pPr algn="ctr">
                <a:defRPr/>
              </a:pPr>
              <a:r>
                <a:rPr lang="en-US" sz="1400" dirty="0">
                  <a:solidFill>
                    <a:srgbClr val="586179"/>
                  </a:solidFill>
                  <a:latin typeface="Arial" panose="020B0604020202020204"/>
                </a:rPr>
                <a:t>Cosmos DB</a:t>
              </a:r>
            </a:p>
          </p:txBody>
        </p:sp>
      </p:grpSp>
      <p:grpSp>
        <p:nvGrpSpPr>
          <p:cNvPr id="180" name="Grupo 179">
            <a:extLst>
              <a:ext uri="{FF2B5EF4-FFF2-40B4-BE49-F238E27FC236}">
                <a16:creationId xmlns:a16="http://schemas.microsoft.com/office/drawing/2014/main" id="{CF3BD3F5-3088-86C4-BBE2-AD56317DE4C1}"/>
              </a:ext>
            </a:extLst>
          </p:cNvPr>
          <p:cNvGrpSpPr/>
          <p:nvPr/>
        </p:nvGrpSpPr>
        <p:grpSpPr>
          <a:xfrm>
            <a:off x="10184390" y="2759594"/>
            <a:ext cx="1183763" cy="1026801"/>
            <a:chOff x="10345050" y="2878640"/>
            <a:chExt cx="1183763" cy="1026801"/>
          </a:xfrm>
        </p:grpSpPr>
        <p:pic>
          <p:nvPicPr>
            <p:cNvPr id="181" name="Picture 6" descr="Azure HDInsight | Lenses.io Documentation">
              <a:extLst>
                <a:ext uri="{FF2B5EF4-FFF2-40B4-BE49-F238E27FC236}">
                  <a16:creationId xmlns:a16="http://schemas.microsoft.com/office/drawing/2014/main" id="{3E5B812A-1ACF-F5CB-E24D-4D89902430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66896" y="2878640"/>
              <a:ext cx="740071" cy="740071"/>
            </a:xfrm>
            <a:prstGeom prst="rect">
              <a:avLst/>
            </a:prstGeom>
            <a:noFill/>
            <a:extLst>
              <a:ext uri="{909E8E84-426E-40DD-AFC4-6F175D3DCCD1}">
                <a14:hiddenFill xmlns:a14="http://schemas.microsoft.com/office/drawing/2010/main">
                  <a:solidFill>
                    <a:srgbClr val="FFFFFF"/>
                  </a:solidFill>
                </a14:hiddenFill>
              </a:ext>
            </a:extLst>
          </p:spPr>
        </p:pic>
        <p:sp>
          <p:nvSpPr>
            <p:cNvPr id="182" name="CuadroTexto 181">
              <a:extLst>
                <a:ext uri="{FF2B5EF4-FFF2-40B4-BE49-F238E27FC236}">
                  <a16:creationId xmlns:a16="http://schemas.microsoft.com/office/drawing/2014/main" id="{3EB7B0A3-452E-2224-9014-1A032D9CA4AB}"/>
                </a:ext>
              </a:extLst>
            </p:cNvPr>
            <p:cNvSpPr txBox="1"/>
            <p:nvPr/>
          </p:nvSpPr>
          <p:spPr>
            <a:xfrm>
              <a:off x="10345050" y="3597664"/>
              <a:ext cx="1183763" cy="307777"/>
            </a:xfrm>
            <a:prstGeom prst="rect">
              <a:avLst/>
            </a:prstGeom>
            <a:noFill/>
          </p:spPr>
          <p:txBody>
            <a:bodyPr wrap="square" rtlCol="0">
              <a:spAutoFit/>
            </a:bodyPr>
            <a:lstStyle/>
            <a:p>
              <a:pPr algn="ctr">
                <a:defRPr/>
              </a:pPr>
              <a:r>
                <a:rPr lang="en-US" sz="1400" dirty="0">
                  <a:solidFill>
                    <a:srgbClr val="586179"/>
                  </a:solidFill>
                  <a:latin typeface="Arial" panose="020B0604020202020204"/>
                </a:rPr>
                <a:t>HDInsight</a:t>
              </a:r>
            </a:p>
          </p:txBody>
        </p:sp>
      </p:grpSp>
      <p:grpSp>
        <p:nvGrpSpPr>
          <p:cNvPr id="183" name="Grupo 182">
            <a:extLst>
              <a:ext uri="{FF2B5EF4-FFF2-40B4-BE49-F238E27FC236}">
                <a16:creationId xmlns:a16="http://schemas.microsoft.com/office/drawing/2014/main" id="{5884DE00-8FEC-6DF1-48D7-4AB463A666BF}"/>
              </a:ext>
            </a:extLst>
          </p:cNvPr>
          <p:cNvGrpSpPr/>
          <p:nvPr/>
        </p:nvGrpSpPr>
        <p:grpSpPr>
          <a:xfrm>
            <a:off x="10448941" y="4681468"/>
            <a:ext cx="1183763" cy="781800"/>
            <a:chOff x="9529729" y="4836191"/>
            <a:chExt cx="1183763" cy="781800"/>
          </a:xfrm>
        </p:grpSpPr>
        <p:pic>
          <p:nvPicPr>
            <p:cNvPr id="184" name="Imagen 183" descr="Un dibujo de una cara feliz&#10;&#10;Descripción generada automáticamente con confianza baja">
              <a:extLst>
                <a:ext uri="{FF2B5EF4-FFF2-40B4-BE49-F238E27FC236}">
                  <a16:creationId xmlns:a16="http://schemas.microsoft.com/office/drawing/2014/main" id="{4A6CA350-2073-C6F0-1DED-DA84EA855ABC}"/>
                </a:ext>
              </a:extLst>
            </p:cNvPr>
            <p:cNvPicPr>
              <a:picLocks noChangeAspect="1"/>
            </p:cNvPicPr>
            <p:nvPr/>
          </p:nvPicPr>
          <p:blipFill>
            <a:blip r:embed="rId12"/>
            <a:stretch>
              <a:fillRect/>
            </a:stretch>
          </p:blipFill>
          <p:spPr>
            <a:xfrm>
              <a:off x="9657303" y="4836191"/>
              <a:ext cx="928614" cy="464307"/>
            </a:xfrm>
            <a:prstGeom prst="rect">
              <a:avLst/>
            </a:prstGeom>
          </p:spPr>
        </p:pic>
        <p:sp>
          <p:nvSpPr>
            <p:cNvPr id="185" name="CuadroTexto 184">
              <a:extLst>
                <a:ext uri="{FF2B5EF4-FFF2-40B4-BE49-F238E27FC236}">
                  <a16:creationId xmlns:a16="http://schemas.microsoft.com/office/drawing/2014/main" id="{9824B068-A6A0-7B0D-F4A7-4CC5E82A86D1}"/>
                </a:ext>
              </a:extLst>
            </p:cNvPr>
            <p:cNvSpPr txBox="1"/>
            <p:nvPr/>
          </p:nvSpPr>
          <p:spPr>
            <a:xfrm>
              <a:off x="9529729" y="5310214"/>
              <a:ext cx="1183763" cy="307777"/>
            </a:xfrm>
            <a:prstGeom prst="rect">
              <a:avLst/>
            </a:prstGeom>
            <a:noFill/>
          </p:spPr>
          <p:txBody>
            <a:bodyPr wrap="square" rtlCol="0">
              <a:spAutoFit/>
            </a:bodyPr>
            <a:lstStyle/>
            <a:p>
              <a:pPr algn="ctr">
                <a:defRPr/>
              </a:pPr>
              <a:r>
                <a:rPr lang="en-US" sz="1400" dirty="0" err="1">
                  <a:solidFill>
                    <a:srgbClr val="586179"/>
                  </a:solidFill>
                  <a:latin typeface="Arial" panose="020B0604020202020204"/>
                </a:rPr>
                <a:t>SageMaker</a:t>
              </a:r>
              <a:endParaRPr lang="en-US" sz="1400" dirty="0">
                <a:solidFill>
                  <a:srgbClr val="586179"/>
                </a:solidFill>
                <a:latin typeface="Arial" panose="020B0604020202020204"/>
              </a:endParaRPr>
            </a:p>
          </p:txBody>
        </p:sp>
      </p:grpSp>
      <p:grpSp>
        <p:nvGrpSpPr>
          <p:cNvPr id="186" name="Grupo 185">
            <a:extLst>
              <a:ext uri="{FF2B5EF4-FFF2-40B4-BE49-F238E27FC236}">
                <a16:creationId xmlns:a16="http://schemas.microsoft.com/office/drawing/2014/main" id="{DE50709B-E6EF-DAAA-68FA-438B2ACC6694}"/>
              </a:ext>
            </a:extLst>
          </p:cNvPr>
          <p:cNvGrpSpPr/>
          <p:nvPr/>
        </p:nvGrpSpPr>
        <p:grpSpPr>
          <a:xfrm>
            <a:off x="9803653" y="4740102"/>
            <a:ext cx="612235" cy="930381"/>
            <a:chOff x="9697053" y="4758680"/>
            <a:chExt cx="612235" cy="930381"/>
          </a:xfrm>
        </p:grpSpPr>
        <p:pic>
          <p:nvPicPr>
            <p:cNvPr id="187" name="Picture 8" descr="AWS RDS Pricing &amp; Cost Optimization Explained | Logicata">
              <a:extLst>
                <a:ext uri="{FF2B5EF4-FFF2-40B4-BE49-F238E27FC236}">
                  <a16:creationId xmlns:a16="http://schemas.microsoft.com/office/drawing/2014/main" id="{136EE57C-C752-BF43-15D0-62857ECC89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97053" y="4758680"/>
              <a:ext cx="612235" cy="612235"/>
            </a:xfrm>
            <a:prstGeom prst="rect">
              <a:avLst/>
            </a:prstGeom>
            <a:noFill/>
            <a:extLst>
              <a:ext uri="{909E8E84-426E-40DD-AFC4-6F175D3DCCD1}">
                <a14:hiddenFill xmlns:a14="http://schemas.microsoft.com/office/drawing/2010/main">
                  <a:solidFill>
                    <a:srgbClr val="FFFFFF"/>
                  </a:solidFill>
                </a14:hiddenFill>
              </a:ext>
            </a:extLst>
          </p:spPr>
        </p:pic>
        <p:sp>
          <p:nvSpPr>
            <p:cNvPr id="188" name="CuadroTexto 187">
              <a:extLst>
                <a:ext uri="{FF2B5EF4-FFF2-40B4-BE49-F238E27FC236}">
                  <a16:creationId xmlns:a16="http://schemas.microsoft.com/office/drawing/2014/main" id="{419A4AB2-BBF4-26E9-2F76-4C97F9D949CE}"/>
                </a:ext>
              </a:extLst>
            </p:cNvPr>
            <p:cNvSpPr txBox="1"/>
            <p:nvPr/>
          </p:nvSpPr>
          <p:spPr>
            <a:xfrm>
              <a:off x="9697053" y="5381284"/>
              <a:ext cx="612235" cy="307777"/>
            </a:xfrm>
            <a:prstGeom prst="rect">
              <a:avLst/>
            </a:prstGeom>
            <a:noFill/>
          </p:spPr>
          <p:txBody>
            <a:bodyPr wrap="square" rtlCol="0">
              <a:spAutoFit/>
            </a:bodyPr>
            <a:lstStyle/>
            <a:p>
              <a:pPr algn="ctr">
                <a:defRPr/>
              </a:pPr>
              <a:r>
                <a:rPr lang="en-US" sz="1400" dirty="0">
                  <a:solidFill>
                    <a:srgbClr val="586179"/>
                  </a:solidFill>
                  <a:latin typeface="Arial" panose="020B0604020202020204"/>
                </a:rPr>
                <a:t>RDS</a:t>
              </a:r>
            </a:p>
          </p:txBody>
        </p:sp>
      </p:grpSp>
      <p:grpSp>
        <p:nvGrpSpPr>
          <p:cNvPr id="189" name="Grupo 188">
            <a:extLst>
              <a:ext uri="{FF2B5EF4-FFF2-40B4-BE49-F238E27FC236}">
                <a16:creationId xmlns:a16="http://schemas.microsoft.com/office/drawing/2014/main" id="{850C5680-AF4A-EAAF-96E2-3E600EF2475F}"/>
              </a:ext>
            </a:extLst>
          </p:cNvPr>
          <p:cNvGrpSpPr/>
          <p:nvPr/>
        </p:nvGrpSpPr>
        <p:grpSpPr>
          <a:xfrm>
            <a:off x="274669" y="4393459"/>
            <a:ext cx="1921254" cy="822853"/>
            <a:chOff x="274669" y="4549329"/>
            <a:chExt cx="1921254" cy="822853"/>
          </a:xfrm>
        </p:grpSpPr>
        <p:sp>
          <p:nvSpPr>
            <p:cNvPr id="190" name="Flecha: a la derecha 189">
              <a:extLst>
                <a:ext uri="{FF2B5EF4-FFF2-40B4-BE49-F238E27FC236}">
                  <a16:creationId xmlns:a16="http://schemas.microsoft.com/office/drawing/2014/main" id="{D54C46F8-3440-72AB-1C1A-AFEA11B1639B}"/>
                </a:ext>
              </a:extLst>
            </p:cNvPr>
            <p:cNvSpPr/>
            <p:nvPr/>
          </p:nvSpPr>
          <p:spPr>
            <a:xfrm>
              <a:off x="1086207" y="4549329"/>
              <a:ext cx="1109716" cy="822853"/>
            </a:xfrm>
            <a:prstGeom prst="rightArrow">
              <a:avLst/>
            </a:prstGeom>
            <a:solidFill>
              <a:srgbClr val="0066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1" name="CuadroTexto 190">
              <a:extLst>
                <a:ext uri="{FF2B5EF4-FFF2-40B4-BE49-F238E27FC236}">
                  <a16:creationId xmlns:a16="http://schemas.microsoft.com/office/drawing/2014/main" id="{85F6849B-9F8A-3BC2-C80F-CEFBDD9B5A30}"/>
                </a:ext>
              </a:extLst>
            </p:cNvPr>
            <p:cNvSpPr txBox="1"/>
            <p:nvPr/>
          </p:nvSpPr>
          <p:spPr>
            <a:xfrm>
              <a:off x="274669" y="4589564"/>
              <a:ext cx="884334"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srgbClr val="0066FF"/>
                  </a:solidFill>
                  <a:latin typeface="Arial" panose="020B0604020202020204"/>
                </a:rPr>
                <a:t>OSM NBI</a:t>
              </a:r>
              <a:endParaRPr kumimoji="0" lang="en-US" sz="2000" b="1" i="0" u="none" strike="noStrike" kern="0" cap="none" spc="0" normalizeH="0" baseline="0" noProof="0" dirty="0">
                <a:ln>
                  <a:noFill/>
                </a:ln>
                <a:solidFill>
                  <a:srgbClr val="0066FF"/>
                </a:solidFill>
                <a:effectLst/>
                <a:uLnTx/>
                <a:uFillTx/>
                <a:latin typeface="Arial" panose="020B0604020202020204"/>
              </a:endParaRPr>
            </a:p>
          </p:txBody>
        </p:sp>
      </p:grpSp>
      <p:cxnSp>
        <p:nvCxnSpPr>
          <p:cNvPr id="192" name="Conector recto de flecha 191">
            <a:extLst>
              <a:ext uri="{FF2B5EF4-FFF2-40B4-BE49-F238E27FC236}">
                <a16:creationId xmlns:a16="http://schemas.microsoft.com/office/drawing/2014/main" id="{C6C2114A-4181-BA4E-7C2B-572F03F4836D}"/>
              </a:ext>
            </a:extLst>
          </p:cNvPr>
          <p:cNvCxnSpPr>
            <a:cxnSpLocks/>
          </p:cNvCxnSpPr>
          <p:nvPr/>
        </p:nvCxnSpPr>
        <p:spPr>
          <a:xfrm>
            <a:off x="4666375" y="4484064"/>
            <a:ext cx="5004175" cy="251854"/>
          </a:xfrm>
          <a:prstGeom prst="straightConnector1">
            <a:avLst/>
          </a:prstGeom>
          <a:noFill/>
          <a:ln w="38100" cap="flat" cmpd="sng" algn="ctr">
            <a:solidFill>
              <a:srgbClr val="92D050"/>
            </a:solidFill>
            <a:prstDash val="sysDot"/>
            <a:miter lim="800000"/>
            <a:tailEnd type="triangle"/>
          </a:ln>
          <a:effectLst/>
        </p:spPr>
      </p:cxnSp>
      <p:cxnSp>
        <p:nvCxnSpPr>
          <p:cNvPr id="193" name="Conector recto de flecha 192">
            <a:extLst>
              <a:ext uri="{FF2B5EF4-FFF2-40B4-BE49-F238E27FC236}">
                <a16:creationId xmlns:a16="http://schemas.microsoft.com/office/drawing/2014/main" id="{33C096F3-3429-84A0-D6C3-88643C387042}"/>
              </a:ext>
            </a:extLst>
          </p:cNvPr>
          <p:cNvCxnSpPr>
            <a:cxnSpLocks/>
          </p:cNvCxnSpPr>
          <p:nvPr/>
        </p:nvCxnSpPr>
        <p:spPr>
          <a:xfrm flipV="1">
            <a:off x="4396173" y="2694776"/>
            <a:ext cx="3010520" cy="1531084"/>
          </a:xfrm>
          <a:prstGeom prst="straightConnector1">
            <a:avLst/>
          </a:prstGeom>
          <a:noFill/>
          <a:ln w="38100" cap="flat" cmpd="sng" algn="ctr">
            <a:solidFill>
              <a:srgbClr val="92D050"/>
            </a:solidFill>
            <a:prstDash val="sysDot"/>
            <a:miter lim="800000"/>
            <a:tailEnd type="triangle"/>
          </a:ln>
          <a:effectLst/>
        </p:spPr>
      </p:cxnSp>
      <p:cxnSp>
        <p:nvCxnSpPr>
          <p:cNvPr id="194" name="Conector recto de flecha 193">
            <a:extLst>
              <a:ext uri="{FF2B5EF4-FFF2-40B4-BE49-F238E27FC236}">
                <a16:creationId xmlns:a16="http://schemas.microsoft.com/office/drawing/2014/main" id="{4D33B13B-B8FA-E4BB-56DC-45F2F5736B15}"/>
              </a:ext>
            </a:extLst>
          </p:cNvPr>
          <p:cNvCxnSpPr>
            <a:cxnSpLocks/>
          </p:cNvCxnSpPr>
          <p:nvPr/>
        </p:nvCxnSpPr>
        <p:spPr>
          <a:xfrm flipV="1">
            <a:off x="4569395" y="3734990"/>
            <a:ext cx="4882291" cy="647727"/>
          </a:xfrm>
          <a:prstGeom prst="straightConnector1">
            <a:avLst/>
          </a:prstGeom>
          <a:noFill/>
          <a:ln w="38100" cap="flat" cmpd="sng" algn="ctr">
            <a:solidFill>
              <a:srgbClr val="92D050"/>
            </a:solidFill>
            <a:prstDash val="sysDot"/>
            <a:miter lim="800000"/>
            <a:tailEnd type="triangle"/>
          </a:ln>
          <a:effectLst/>
        </p:spPr>
      </p:cxnSp>
      <p:sp>
        <p:nvSpPr>
          <p:cNvPr id="195" name="Rectángulo: esquinas redondeadas 194">
            <a:extLst>
              <a:ext uri="{FF2B5EF4-FFF2-40B4-BE49-F238E27FC236}">
                <a16:creationId xmlns:a16="http://schemas.microsoft.com/office/drawing/2014/main" id="{6FAAD579-1FE1-CE5D-0C84-D2D63F683507}"/>
              </a:ext>
            </a:extLst>
          </p:cNvPr>
          <p:cNvSpPr/>
          <p:nvPr/>
        </p:nvSpPr>
        <p:spPr>
          <a:xfrm>
            <a:off x="2581275" y="6014274"/>
            <a:ext cx="2234010" cy="753920"/>
          </a:xfrm>
          <a:prstGeom prst="roundRect">
            <a:avLst/>
          </a:prstGeom>
          <a:solidFill>
            <a:srgbClr val="FFFFFF"/>
          </a:solidFill>
          <a:ln w="9525" cap="flat" cmpd="sng" algn="ctr">
            <a:solidFill>
              <a:srgbClr val="0066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6179"/>
              </a:solidFill>
              <a:effectLst/>
              <a:uLnTx/>
              <a:uFillTx/>
              <a:latin typeface="Arial" panose="020B0604020202020204"/>
              <a:ea typeface="+mn-ea"/>
              <a:cs typeface="+mn-cs"/>
            </a:endParaRPr>
          </a:p>
        </p:txBody>
      </p:sp>
      <p:pic>
        <p:nvPicPr>
          <p:cNvPr id="196" name="Gráfico 195">
            <a:extLst>
              <a:ext uri="{FF2B5EF4-FFF2-40B4-BE49-F238E27FC236}">
                <a16:creationId xmlns:a16="http://schemas.microsoft.com/office/drawing/2014/main" id="{3E655070-18E3-F861-5205-F4E7871E101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21505" y="6172609"/>
            <a:ext cx="474534" cy="478102"/>
          </a:xfrm>
          <a:prstGeom prst="rect">
            <a:avLst/>
          </a:prstGeom>
        </p:spPr>
      </p:pic>
      <p:pic>
        <p:nvPicPr>
          <p:cNvPr id="197" name="Gráfico 196">
            <a:extLst>
              <a:ext uri="{FF2B5EF4-FFF2-40B4-BE49-F238E27FC236}">
                <a16:creationId xmlns:a16="http://schemas.microsoft.com/office/drawing/2014/main" id="{12B12282-F2BE-5652-C2D8-D9EE2501F07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51323" y="6172609"/>
            <a:ext cx="474534" cy="478102"/>
          </a:xfrm>
          <a:prstGeom prst="rect">
            <a:avLst/>
          </a:prstGeom>
        </p:spPr>
      </p:pic>
      <p:pic>
        <p:nvPicPr>
          <p:cNvPr id="198" name="Gráfico 197">
            <a:extLst>
              <a:ext uri="{FF2B5EF4-FFF2-40B4-BE49-F238E27FC236}">
                <a16:creationId xmlns:a16="http://schemas.microsoft.com/office/drawing/2014/main" id="{4847BB0D-FDD7-D41C-4A63-CD6A062475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1141" y="6172609"/>
            <a:ext cx="474534" cy="478102"/>
          </a:xfrm>
          <a:prstGeom prst="rect">
            <a:avLst/>
          </a:prstGeom>
        </p:spPr>
      </p:pic>
      <p:cxnSp>
        <p:nvCxnSpPr>
          <p:cNvPr id="199" name="Conector recto de flecha 198">
            <a:extLst>
              <a:ext uri="{FF2B5EF4-FFF2-40B4-BE49-F238E27FC236}">
                <a16:creationId xmlns:a16="http://schemas.microsoft.com/office/drawing/2014/main" id="{A5F03B0F-1995-F7A4-E662-0C6EF3D7FB95}"/>
              </a:ext>
            </a:extLst>
          </p:cNvPr>
          <p:cNvCxnSpPr>
            <a:cxnSpLocks/>
          </p:cNvCxnSpPr>
          <p:nvPr/>
        </p:nvCxnSpPr>
        <p:spPr>
          <a:xfrm flipH="1">
            <a:off x="3345925" y="5731133"/>
            <a:ext cx="9916" cy="517223"/>
          </a:xfrm>
          <a:prstGeom prst="straightConnector1">
            <a:avLst/>
          </a:prstGeom>
          <a:noFill/>
          <a:ln w="38100" cap="flat" cmpd="sng" algn="ctr">
            <a:solidFill>
              <a:srgbClr val="FFFFFF">
                <a:lumMod val="65000"/>
              </a:srgbClr>
            </a:solidFill>
            <a:prstDash val="solid"/>
            <a:miter lim="800000"/>
            <a:tailEnd type="triangle"/>
          </a:ln>
          <a:effectLst/>
        </p:spPr>
      </p:cxnSp>
      <p:sp>
        <p:nvSpPr>
          <p:cNvPr id="201" name="Rectángulo: esquinas redondeadas 200">
            <a:extLst>
              <a:ext uri="{FF2B5EF4-FFF2-40B4-BE49-F238E27FC236}">
                <a16:creationId xmlns:a16="http://schemas.microsoft.com/office/drawing/2014/main" id="{4C23C587-4E6D-C333-9491-C6A2CB9BAEDB}"/>
              </a:ext>
            </a:extLst>
          </p:cNvPr>
          <p:cNvSpPr/>
          <p:nvPr/>
        </p:nvSpPr>
        <p:spPr>
          <a:xfrm>
            <a:off x="6367085" y="5325577"/>
            <a:ext cx="357354" cy="236706"/>
          </a:xfrm>
          <a:prstGeom prst="roundRect">
            <a:avLst/>
          </a:prstGeom>
          <a:solidFill>
            <a:srgbClr val="0066FF">
              <a:lumMod val="40000"/>
              <a:lumOff val="60000"/>
            </a:srgbClr>
          </a:solidFill>
          <a:ln w="12700" cap="flat" cmpd="sng" algn="ctr">
            <a:solidFill>
              <a:srgbClr val="EAC344">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Arial" panose="020B0604020202020204"/>
                <a:ea typeface="+mn-ea"/>
                <a:cs typeface="+mn-cs"/>
              </a:rPr>
              <a:t>VM</a:t>
            </a:r>
          </a:p>
        </p:txBody>
      </p:sp>
      <p:sp>
        <p:nvSpPr>
          <p:cNvPr id="202" name="Rectángulo: esquinas redondeadas 201">
            <a:extLst>
              <a:ext uri="{FF2B5EF4-FFF2-40B4-BE49-F238E27FC236}">
                <a16:creationId xmlns:a16="http://schemas.microsoft.com/office/drawing/2014/main" id="{00F6697D-45E0-7151-B4C3-77330FF766D2}"/>
              </a:ext>
            </a:extLst>
          </p:cNvPr>
          <p:cNvSpPr/>
          <p:nvPr/>
        </p:nvSpPr>
        <p:spPr>
          <a:xfrm>
            <a:off x="6831863" y="5325577"/>
            <a:ext cx="357354" cy="236706"/>
          </a:xfrm>
          <a:prstGeom prst="roundRect">
            <a:avLst/>
          </a:prstGeom>
          <a:solidFill>
            <a:srgbClr val="0066FF">
              <a:lumMod val="40000"/>
              <a:lumOff val="60000"/>
            </a:srgbClr>
          </a:solidFill>
          <a:ln w="12700" cap="flat" cmpd="sng" algn="ctr">
            <a:solidFill>
              <a:srgbClr val="EAC344">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Arial" panose="020B0604020202020204"/>
                <a:ea typeface="+mn-ea"/>
                <a:cs typeface="+mn-cs"/>
              </a:rPr>
              <a:t>VM</a:t>
            </a:r>
          </a:p>
        </p:txBody>
      </p:sp>
      <p:sp>
        <p:nvSpPr>
          <p:cNvPr id="203" name="Rectángulo: esquinas redondeadas 202">
            <a:extLst>
              <a:ext uri="{FF2B5EF4-FFF2-40B4-BE49-F238E27FC236}">
                <a16:creationId xmlns:a16="http://schemas.microsoft.com/office/drawing/2014/main" id="{ACABC1B8-2681-2F4E-EFD3-E856C13D151F}"/>
              </a:ext>
            </a:extLst>
          </p:cNvPr>
          <p:cNvSpPr/>
          <p:nvPr/>
        </p:nvSpPr>
        <p:spPr>
          <a:xfrm>
            <a:off x="7326513" y="5325577"/>
            <a:ext cx="357354" cy="236706"/>
          </a:xfrm>
          <a:prstGeom prst="roundRect">
            <a:avLst/>
          </a:prstGeom>
          <a:solidFill>
            <a:srgbClr val="0066FF">
              <a:lumMod val="40000"/>
              <a:lumOff val="60000"/>
            </a:srgbClr>
          </a:solidFill>
          <a:ln w="12700" cap="flat" cmpd="sng" algn="ctr">
            <a:solidFill>
              <a:srgbClr val="EAC344">
                <a:shade val="15000"/>
              </a:srgbClr>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Arial" panose="020B0604020202020204"/>
                <a:ea typeface="+mn-ea"/>
                <a:cs typeface="+mn-cs"/>
              </a:rPr>
              <a:t>VM</a:t>
            </a:r>
          </a:p>
        </p:txBody>
      </p:sp>
      <p:sp>
        <p:nvSpPr>
          <p:cNvPr id="204" name="Rectángulo: esquinas redondeadas 203">
            <a:extLst>
              <a:ext uri="{FF2B5EF4-FFF2-40B4-BE49-F238E27FC236}">
                <a16:creationId xmlns:a16="http://schemas.microsoft.com/office/drawing/2014/main" id="{2B911F08-B9B4-DC22-6597-20FB36433F66}"/>
              </a:ext>
            </a:extLst>
          </p:cNvPr>
          <p:cNvSpPr/>
          <p:nvPr/>
        </p:nvSpPr>
        <p:spPr>
          <a:xfrm>
            <a:off x="6307218" y="5280699"/>
            <a:ext cx="1429366" cy="336120"/>
          </a:xfrm>
          <a:prstGeom prst="round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205" name="Google Shape;584;p33">
            <a:extLst>
              <a:ext uri="{FF2B5EF4-FFF2-40B4-BE49-F238E27FC236}">
                <a16:creationId xmlns:a16="http://schemas.microsoft.com/office/drawing/2014/main" id="{D2777703-CA2B-C7C4-4575-2E0ED453FE58}"/>
              </a:ext>
            </a:extLst>
          </p:cNvPr>
          <p:cNvPicPr preferRelativeResize="0"/>
          <p:nvPr/>
        </p:nvPicPr>
        <p:blipFill>
          <a:blip r:embed="rId5">
            <a:alphaModFix/>
          </a:blip>
          <a:stretch>
            <a:fillRect/>
          </a:stretch>
        </p:blipFill>
        <p:spPr>
          <a:xfrm>
            <a:off x="6048890" y="4981178"/>
            <a:ext cx="381317" cy="371159"/>
          </a:xfrm>
          <a:prstGeom prst="rect">
            <a:avLst/>
          </a:prstGeom>
          <a:noFill/>
          <a:ln>
            <a:noFill/>
          </a:ln>
        </p:spPr>
      </p:pic>
      <p:cxnSp>
        <p:nvCxnSpPr>
          <p:cNvPr id="206" name="Conector recto de flecha 205">
            <a:extLst>
              <a:ext uri="{FF2B5EF4-FFF2-40B4-BE49-F238E27FC236}">
                <a16:creationId xmlns:a16="http://schemas.microsoft.com/office/drawing/2014/main" id="{87550052-3A77-DC3D-5F68-3FF6B39A3243}"/>
              </a:ext>
            </a:extLst>
          </p:cNvPr>
          <p:cNvCxnSpPr>
            <a:cxnSpLocks/>
          </p:cNvCxnSpPr>
          <p:nvPr/>
        </p:nvCxnSpPr>
        <p:spPr>
          <a:xfrm>
            <a:off x="4610250" y="5110499"/>
            <a:ext cx="1633499" cy="352769"/>
          </a:xfrm>
          <a:prstGeom prst="straightConnector1">
            <a:avLst/>
          </a:prstGeom>
          <a:noFill/>
          <a:ln w="38100" cap="flat" cmpd="sng" algn="ctr">
            <a:solidFill>
              <a:srgbClr val="FF0000"/>
            </a:solidFill>
            <a:prstDash val="solid"/>
            <a:miter lim="800000"/>
            <a:tailEnd type="triangle"/>
          </a:ln>
          <a:effectLst/>
        </p:spPr>
      </p:cxnSp>
      <p:pic>
        <p:nvPicPr>
          <p:cNvPr id="207" name="Google Shape;584;p33">
            <a:extLst>
              <a:ext uri="{FF2B5EF4-FFF2-40B4-BE49-F238E27FC236}">
                <a16:creationId xmlns:a16="http://schemas.microsoft.com/office/drawing/2014/main" id="{D02D311B-F138-D360-A8CF-60887DC157A6}"/>
              </a:ext>
            </a:extLst>
          </p:cNvPr>
          <p:cNvPicPr preferRelativeResize="0"/>
          <p:nvPr/>
        </p:nvPicPr>
        <p:blipFill>
          <a:blip r:embed="rId5">
            <a:alphaModFix/>
          </a:blip>
          <a:stretch>
            <a:fillRect/>
          </a:stretch>
        </p:blipFill>
        <p:spPr>
          <a:xfrm>
            <a:off x="4596083" y="5966827"/>
            <a:ext cx="381317" cy="371159"/>
          </a:xfrm>
          <a:prstGeom prst="rect">
            <a:avLst/>
          </a:prstGeom>
          <a:noFill/>
          <a:ln>
            <a:noFill/>
          </a:ln>
        </p:spPr>
      </p:pic>
      <p:pic>
        <p:nvPicPr>
          <p:cNvPr id="208" name="Open Source MANO Logo" descr="Image Open Source MANO Logo">
            <a:extLst>
              <a:ext uri="{FF2B5EF4-FFF2-40B4-BE49-F238E27FC236}">
                <a16:creationId xmlns:a16="http://schemas.microsoft.com/office/drawing/2014/main" id="{C5B528AD-2CB5-3551-934B-A63E3E57EB2F}"/>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600071" y="4266924"/>
            <a:ext cx="1603089" cy="579600"/>
          </a:xfrm>
          <a:prstGeom prst="rect">
            <a:avLst/>
          </a:prstGeom>
        </p:spPr>
      </p:pic>
      <p:pic>
        <p:nvPicPr>
          <p:cNvPr id="4" name="Picture 3" descr="Kubernetes Pune (@kubernetes_pune) / X">
            <a:extLst>
              <a:ext uri="{FF2B5EF4-FFF2-40B4-BE49-F238E27FC236}">
                <a16:creationId xmlns:a16="http://schemas.microsoft.com/office/drawing/2014/main" id="{86B09A1C-5D5B-0D4D-6D67-64CC4817626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12305" y="5824920"/>
            <a:ext cx="939684" cy="939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754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2543276" y="810227"/>
            <a:ext cx="7105447" cy="4006322"/>
          </a:xfrm>
        </p:spPr>
        <p:txBody>
          <a:bodyPr anchor="ctr">
            <a:normAutofit/>
          </a:bodyPr>
          <a:lstStyle/>
          <a:p>
            <a:r>
              <a:rPr lang="en-US" sz="3200" dirty="0"/>
              <a:t>Long Live Cloud native!</a:t>
            </a:r>
          </a:p>
        </p:txBody>
      </p:sp>
    </p:spTree>
    <p:extLst>
      <p:ext uri="{BB962C8B-B14F-4D97-AF65-F5344CB8AC3E}">
        <p14:creationId xmlns:p14="http://schemas.microsoft.com/office/powerpoint/2010/main" val="404956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Thanks, CNCF Pune</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r>
              <a:rPr lang="en-US" dirty="0"/>
              <a:t>Open for Q&amp;A…</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title"/>
          </p:nvPr>
        </p:nvSpPr>
        <p:spPr>
          <a:xfrm>
            <a:off x="3849755" y="872456"/>
            <a:ext cx="6116178" cy="1647826"/>
          </a:xfrm>
        </p:spPr>
        <p:txBody>
          <a:bodyPr anchor="ctr">
            <a:normAutofit/>
          </a:bodyPr>
          <a:lstStyle/>
          <a:p>
            <a:r>
              <a:rPr lang="en-US" sz="4400" cap="none" dirty="0"/>
              <a:t>Utkarsh Mishra</a:t>
            </a:r>
            <a:br>
              <a:rPr lang="en-US" sz="4400" cap="none" dirty="0"/>
            </a:br>
            <a:r>
              <a:rPr lang="en-US" sz="1600" cap="none" dirty="0"/>
              <a:t>Sr. Site Reliability Engineer @ Mitra AI, Ex-Tata </a:t>
            </a:r>
            <a:r>
              <a:rPr lang="en-US" sz="1600" cap="none" dirty="0" err="1"/>
              <a:t>Elxsi</a:t>
            </a:r>
            <a:br>
              <a:rPr lang="en-US" sz="1600" cap="none" dirty="0"/>
            </a:br>
            <a:r>
              <a:rPr lang="en-US" sz="1600" cap="none" dirty="0"/>
              <a:t>Open-Source Contributor to OSM by ETSI</a:t>
            </a:r>
            <a:endParaRPr lang="en-US" sz="4400" cap="none" dirty="0"/>
          </a:p>
        </p:txBody>
      </p:sp>
      <p:pic>
        <p:nvPicPr>
          <p:cNvPr id="2052" name="Picture 4" descr="Kubernetes Pune (@kubernetes_pune) / X">
            <a:extLst>
              <a:ext uri="{FF2B5EF4-FFF2-40B4-BE49-F238E27FC236}">
                <a16:creationId xmlns:a16="http://schemas.microsoft.com/office/drawing/2014/main" id="{8E4995B4-3B55-4FA3-7968-C2F2D210B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962" y="72275"/>
            <a:ext cx="1307257" cy="13072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7B7D1FE-BA79-BBE0-7934-7D5324626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81" y="137793"/>
            <a:ext cx="1541084" cy="9313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smiling for a selfie&#10;&#10;Description automatically generated">
            <a:extLst>
              <a:ext uri="{FF2B5EF4-FFF2-40B4-BE49-F238E27FC236}">
                <a16:creationId xmlns:a16="http://schemas.microsoft.com/office/drawing/2014/main" id="{4EB8E3A5-F164-9260-92D6-668EF8733249}"/>
              </a:ext>
            </a:extLst>
          </p:cNvPr>
          <p:cNvPicPr>
            <a:picLocks noChangeAspect="1"/>
          </p:cNvPicPr>
          <p:nvPr/>
        </p:nvPicPr>
        <p:blipFill>
          <a:blip r:embed="rId5"/>
          <a:stretch>
            <a:fillRect/>
          </a:stretch>
        </p:blipFill>
        <p:spPr>
          <a:xfrm>
            <a:off x="4208645" y="2520281"/>
            <a:ext cx="2123391" cy="25054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6" name="Diagram 5">
            <a:extLst>
              <a:ext uri="{FF2B5EF4-FFF2-40B4-BE49-F238E27FC236}">
                <a16:creationId xmlns:a16="http://schemas.microsoft.com/office/drawing/2014/main" id="{2EBC8ABB-67F8-7729-6E31-FF1FE55EF6E9}"/>
              </a:ext>
            </a:extLst>
          </p:cNvPr>
          <p:cNvGraphicFramePr/>
          <p:nvPr>
            <p:extLst>
              <p:ext uri="{D42A27DB-BD31-4B8C-83A1-F6EECF244321}">
                <p14:modId xmlns:p14="http://schemas.microsoft.com/office/powerpoint/2010/main" val="1056386223"/>
              </p:ext>
            </p:extLst>
          </p:nvPr>
        </p:nvGraphicFramePr>
        <p:xfrm>
          <a:off x="6624548" y="2811268"/>
          <a:ext cx="4239607" cy="14692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Picture 7">
            <a:extLst>
              <a:ext uri="{FF2B5EF4-FFF2-40B4-BE49-F238E27FC236}">
                <a16:creationId xmlns:a16="http://schemas.microsoft.com/office/drawing/2014/main" id="{4C22B373-3824-3BF0-172A-FD1182ACB9E3}"/>
              </a:ext>
            </a:extLst>
          </p:cNvPr>
          <p:cNvPicPr>
            <a:picLocks noChangeAspect="1"/>
          </p:cNvPicPr>
          <p:nvPr/>
        </p:nvPicPr>
        <p:blipFill>
          <a:blip r:embed="rId11"/>
          <a:stretch>
            <a:fillRect/>
          </a:stretch>
        </p:blipFill>
        <p:spPr>
          <a:xfrm>
            <a:off x="873323" y="4527867"/>
            <a:ext cx="3030884" cy="1528752"/>
          </a:xfrm>
          <a:prstGeom prst="rect">
            <a:avLst/>
          </a:prstGeom>
          <a:ln w="88900" cap="sq" cmpd="thickThin">
            <a:solidFill>
              <a:srgbClr val="000000"/>
            </a:solidFill>
            <a:prstDash val="solid"/>
            <a:miter lim="800000"/>
          </a:ln>
          <a:effectLst>
            <a:innerShdw blurRad="76200">
              <a:srgbClr val="000000"/>
            </a:innerShdw>
          </a:effectLst>
        </p:spPr>
      </p:pic>
      <p:sp>
        <p:nvSpPr>
          <p:cNvPr id="9" name="Thought Bubble: Cloud 8">
            <a:extLst>
              <a:ext uri="{FF2B5EF4-FFF2-40B4-BE49-F238E27FC236}">
                <a16:creationId xmlns:a16="http://schemas.microsoft.com/office/drawing/2014/main" id="{9D5EF7C7-C22B-F9EF-2588-BC596D08B499}"/>
              </a:ext>
            </a:extLst>
          </p:cNvPr>
          <p:cNvSpPr/>
          <p:nvPr/>
        </p:nvSpPr>
        <p:spPr>
          <a:xfrm>
            <a:off x="1886883" y="2811268"/>
            <a:ext cx="2071232" cy="1322254"/>
          </a:xfrm>
          <a:prstGeom prst="cloudCallout">
            <a:avLst/>
          </a:prstGeom>
          <a:solidFill>
            <a:srgbClr val="C433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FD5DE"/>
                </a:solidFill>
              </a:rPr>
              <a:t>I will be there!</a:t>
            </a:r>
          </a:p>
        </p:txBody>
      </p:sp>
      <p:sp>
        <p:nvSpPr>
          <p:cNvPr id="10" name="TextBox 9">
            <a:extLst>
              <a:ext uri="{FF2B5EF4-FFF2-40B4-BE49-F238E27FC236}">
                <a16:creationId xmlns:a16="http://schemas.microsoft.com/office/drawing/2014/main" id="{780B9F19-EDCC-9D54-A0A9-536513E66F7F}"/>
              </a:ext>
            </a:extLst>
          </p:cNvPr>
          <p:cNvSpPr txBox="1"/>
          <p:nvPr/>
        </p:nvSpPr>
        <p:spPr>
          <a:xfrm>
            <a:off x="8990690" y="5574632"/>
            <a:ext cx="2444900" cy="646331"/>
          </a:xfrm>
          <a:prstGeom prst="rect">
            <a:avLst/>
          </a:prstGeom>
          <a:noFill/>
        </p:spPr>
        <p:txBody>
          <a:bodyPr wrap="none" rtlCol="0">
            <a:spAutoFit/>
          </a:bodyPr>
          <a:lstStyle/>
          <a:p>
            <a:r>
              <a:rPr lang="en-US" b="1" cap="all" dirty="0">
                <a:solidFill>
                  <a:schemeClr val="accent6">
                    <a:lumMod val="60000"/>
                    <a:lumOff val="40000"/>
                  </a:schemeClr>
                </a:solidFill>
                <a:latin typeface="Clarity City"/>
              </a:rPr>
              <a:t>#TEAMCLOUDNATIVE</a:t>
            </a:r>
          </a:p>
          <a:p>
            <a:r>
              <a:rPr lang="en-US" b="1" i="0" cap="all" dirty="0">
                <a:solidFill>
                  <a:schemeClr val="accent6">
                    <a:lumMod val="60000"/>
                    <a:lumOff val="40000"/>
                  </a:schemeClr>
                </a:solidFill>
                <a:effectLst/>
                <a:latin typeface="Clarity City"/>
              </a:rPr>
              <a:t>#CLOUDNATIVE</a:t>
            </a:r>
            <a:r>
              <a:rPr lang="en-US" b="1" cap="all" dirty="0">
                <a:solidFill>
                  <a:schemeClr val="accent6">
                    <a:lumMod val="60000"/>
                    <a:lumOff val="40000"/>
                  </a:schemeClr>
                </a:solidFill>
                <a:latin typeface="Clarity City"/>
              </a:rPr>
              <a:t>BHARAT</a:t>
            </a:r>
            <a:endParaRPr lang="en-US" b="0" i="0" cap="all" dirty="0">
              <a:solidFill>
                <a:schemeClr val="accent6">
                  <a:lumMod val="60000"/>
                  <a:lumOff val="40000"/>
                </a:schemeClr>
              </a:solidFill>
              <a:effectLst/>
              <a:latin typeface="Clarity City"/>
            </a:endParaRPr>
          </a:p>
        </p:txBody>
      </p:sp>
      <p:sp>
        <p:nvSpPr>
          <p:cNvPr id="11" name="TextBox 10">
            <a:extLst>
              <a:ext uri="{FF2B5EF4-FFF2-40B4-BE49-F238E27FC236}">
                <a16:creationId xmlns:a16="http://schemas.microsoft.com/office/drawing/2014/main" id="{2913BE14-2474-6721-402F-8C0EAA419D18}"/>
              </a:ext>
            </a:extLst>
          </p:cNvPr>
          <p:cNvSpPr txBox="1"/>
          <p:nvPr/>
        </p:nvSpPr>
        <p:spPr>
          <a:xfrm>
            <a:off x="6655189" y="5574632"/>
            <a:ext cx="2089162" cy="646331"/>
          </a:xfrm>
          <a:prstGeom prst="rect">
            <a:avLst/>
          </a:prstGeom>
          <a:noFill/>
        </p:spPr>
        <p:txBody>
          <a:bodyPr wrap="none" rtlCol="0">
            <a:spAutoFit/>
          </a:bodyPr>
          <a:lstStyle/>
          <a:p>
            <a:r>
              <a:rPr lang="en-US" sz="1800" b="1" i="0" kern="1200" cap="all" dirty="0">
                <a:solidFill>
                  <a:srgbClr val="5968DB"/>
                </a:solidFill>
                <a:effectLst/>
                <a:latin typeface="Clarity City"/>
                <a:ea typeface="+mn-ea"/>
                <a:cs typeface="+mn-cs"/>
              </a:rPr>
              <a:t>#KubeCon</a:t>
            </a:r>
            <a:br>
              <a:rPr lang="en-US" sz="1800" b="0" i="0" kern="1200" cap="all" dirty="0">
                <a:solidFill>
                  <a:srgbClr val="5968DB"/>
                </a:solidFill>
                <a:effectLst/>
                <a:latin typeface="Clarity City"/>
                <a:ea typeface="+mn-ea"/>
                <a:cs typeface="+mn-cs"/>
              </a:rPr>
            </a:br>
            <a:r>
              <a:rPr lang="en-US" sz="1800" b="1" i="0" kern="1200" cap="all" dirty="0">
                <a:solidFill>
                  <a:srgbClr val="5968DB"/>
                </a:solidFill>
                <a:effectLst/>
                <a:latin typeface="Clarity City"/>
                <a:ea typeface="+mn-ea"/>
                <a:cs typeface="+mn-cs"/>
              </a:rPr>
              <a:t>#CloudNativeCon</a:t>
            </a:r>
            <a:endParaRPr lang="en-US" dirty="0">
              <a:effectLst/>
            </a:endParaRPr>
          </a:p>
        </p:txBody>
      </p:sp>
      <p:pic>
        <p:nvPicPr>
          <p:cNvPr id="19" name="Graphic 18" descr="Surgical mask outline">
            <a:extLst>
              <a:ext uri="{FF2B5EF4-FFF2-40B4-BE49-F238E27FC236}">
                <a16:creationId xmlns:a16="http://schemas.microsoft.com/office/drawing/2014/main" id="{BDF1B43A-56CA-B3F8-6335-42A0E41270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2077" y="3219122"/>
            <a:ext cx="914400" cy="914400"/>
          </a:xfrm>
          <a:prstGeom prst="rect">
            <a:avLst/>
          </a:prstGeom>
        </p:spPr>
      </p:pic>
    </p:spTree>
    <p:extLst>
      <p:ext uri="{BB962C8B-B14F-4D97-AF65-F5344CB8AC3E}">
        <p14:creationId xmlns:p14="http://schemas.microsoft.com/office/powerpoint/2010/main" val="20516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rallelogram 15">
            <a:extLst>
              <a:ext uri="{FF2B5EF4-FFF2-40B4-BE49-F238E27FC236}">
                <a16:creationId xmlns:a16="http://schemas.microsoft.com/office/drawing/2014/main" id="{496ACAE0-B83E-0DF1-1923-4C902DE79E71}"/>
              </a:ext>
            </a:extLst>
          </p:cNvPr>
          <p:cNvSpPr/>
          <p:nvPr/>
        </p:nvSpPr>
        <p:spPr>
          <a:xfrm>
            <a:off x="250440" y="0"/>
            <a:ext cx="6342743" cy="6858000"/>
          </a:xfrm>
          <a:prstGeom prst="parallelogram">
            <a:avLst/>
          </a:prstGeom>
          <a:solidFill>
            <a:schemeClr val="bg1"/>
          </a:solidFill>
          <a:ln>
            <a:noFill/>
          </a:ln>
          <a:effectLst>
            <a:outerShdw blurRad="558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597D3D1-D6F7-BA40-1566-A435DB7B1BBB}"/>
              </a:ext>
            </a:extLst>
          </p:cNvPr>
          <p:cNvGrpSpPr/>
          <p:nvPr/>
        </p:nvGrpSpPr>
        <p:grpSpPr>
          <a:xfrm>
            <a:off x="4263813" y="1400225"/>
            <a:ext cx="6872499" cy="4705758"/>
            <a:chOff x="4263813" y="1400225"/>
            <a:chExt cx="6872499" cy="4705758"/>
          </a:xfrm>
        </p:grpSpPr>
        <p:grpSp>
          <p:nvGrpSpPr>
            <p:cNvPr id="17" name="Group 16">
              <a:extLst>
                <a:ext uri="{FF2B5EF4-FFF2-40B4-BE49-F238E27FC236}">
                  <a16:creationId xmlns:a16="http://schemas.microsoft.com/office/drawing/2014/main" id="{80D9D074-39F5-DAB0-4678-74CC8F347F4D}"/>
                </a:ext>
              </a:extLst>
            </p:cNvPr>
            <p:cNvGrpSpPr/>
            <p:nvPr/>
          </p:nvGrpSpPr>
          <p:grpSpPr>
            <a:xfrm>
              <a:off x="5102801" y="1400225"/>
              <a:ext cx="6033511" cy="1041400"/>
              <a:chOff x="5097297" y="1400225"/>
              <a:chExt cx="6033511" cy="1041400"/>
            </a:xfrm>
          </p:grpSpPr>
          <p:sp>
            <p:nvSpPr>
              <p:cNvPr id="49" name="Rectangle: Rounded Corners 48">
                <a:extLst>
                  <a:ext uri="{FF2B5EF4-FFF2-40B4-BE49-F238E27FC236}">
                    <a16:creationId xmlns:a16="http://schemas.microsoft.com/office/drawing/2014/main" id="{EDBD75AE-6C56-19B0-9B7A-987E8759632F}"/>
                  </a:ext>
                </a:extLst>
              </p:cNvPr>
              <p:cNvSpPr/>
              <p:nvPr/>
            </p:nvSpPr>
            <p:spPr>
              <a:xfrm rot="5444819">
                <a:off x="7593353" y="-1095831"/>
                <a:ext cx="1041400" cy="6033511"/>
              </a:xfrm>
              <a:prstGeom prst="roundRect">
                <a:avLst/>
              </a:prstGeom>
              <a:solidFill>
                <a:schemeClr val="accent1"/>
              </a:solidFill>
              <a:ln>
                <a:solidFill>
                  <a:schemeClr val="accent1">
                    <a:lumMod val="40000"/>
                    <a:lumOff val="60000"/>
                    <a:alpha val="2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Rounded Corners 49">
                <a:extLst>
                  <a:ext uri="{FF2B5EF4-FFF2-40B4-BE49-F238E27FC236}">
                    <a16:creationId xmlns:a16="http://schemas.microsoft.com/office/drawing/2014/main" id="{0C8A70D8-CEE1-C992-E526-F0C6D23998F9}"/>
                  </a:ext>
                </a:extLst>
              </p:cNvPr>
              <p:cNvSpPr/>
              <p:nvPr/>
            </p:nvSpPr>
            <p:spPr>
              <a:xfrm rot="5444819">
                <a:off x="8560629" y="-152492"/>
                <a:ext cx="779403" cy="4168637"/>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TextBox 63">
                <a:extLst>
                  <a:ext uri="{FF2B5EF4-FFF2-40B4-BE49-F238E27FC236}">
                    <a16:creationId xmlns:a16="http://schemas.microsoft.com/office/drawing/2014/main" id="{DD233946-1A86-0111-D196-55C3FD69A759}"/>
                  </a:ext>
                </a:extLst>
              </p:cNvPr>
              <p:cNvSpPr txBox="1"/>
              <p:nvPr/>
            </p:nvSpPr>
            <p:spPr>
              <a:xfrm>
                <a:off x="7099340" y="1733798"/>
                <a:ext cx="3858727" cy="323871"/>
              </a:xfrm>
              <a:prstGeom prst="rect">
                <a:avLst/>
              </a:prstGeom>
              <a:noFill/>
            </p:spPr>
            <p:txBody>
              <a:bodyPr wrap="square" rtlCol="0" anchor="ctr">
                <a:spAutoFit/>
              </a:bodyPr>
              <a:lstStyle>
                <a:defPPr>
                  <a:defRPr lang="en-US"/>
                </a:defPPr>
                <a:lvl1pPr algn="ctr">
                  <a:lnSpc>
                    <a:spcPts val="2000"/>
                  </a:lnSpc>
                  <a:defRPr sz="1200" b="0" i="0">
                    <a:effectLst/>
                    <a:latin typeface="Futura Lt BT" panose="020B0402020204020303" pitchFamily="34" charset="0"/>
                    <a:ea typeface="Yu Gothic" panose="020B0400000000000000" pitchFamily="34" charset="-128"/>
                  </a:defRPr>
                </a:lvl1pPr>
              </a:lstStyle>
              <a:p>
                <a:pPr algn="l"/>
                <a:r>
                  <a:rPr lang="en-IN" sz="1400" b="1" dirty="0"/>
                  <a:t>Problem Statement</a:t>
                </a:r>
              </a:p>
            </p:txBody>
          </p:sp>
          <p:sp>
            <p:nvSpPr>
              <p:cNvPr id="32" name="Oval 31">
                <a:extLst>
                  <a:ext uri="{FF2B5EF4-FFF2-40B4-BE49-F238E27FC236}">
                    <a16:creationId xmlns:a16="http://schemas.microsoft.com/office/drawing/2014/main" id="{6CEA7E82-2393-4F11-4A54-083DDE84FDD0}"/>
                  </a:ext>
                </a:extLst>
              </p:cNvPr>
              <p:cNvSpPr/>
              <p:nvPr/>
            </p:nvSpPr>
            <p:spPr>
              <a:xfrm rot="5444819">
                <a:off x="5978530" y="1527326"/>
                <a:ext cx="715941" cy="70032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A462F492-2D64-9E64-2365-B7F4D7733D73}"/>
                  </a:ext>
                </a:extLst>
              </p:cNvPr>
              <p:cNvSpPr txBox="1"/>
              <p:nvPr/>
            </p:nvSpPr>
            <p:spPr>
              <a:xfrm>
                <a:off x="6079817" y="1646658"/>
                <a:ext cx="611485" cy="461665"/>
              </a:xfrm>
              <a:prstGeom prst="rect">
                <a:avLst/>
              </a:prstGeom>
              <a:noFill/>
            </p:spPr>
            <p:txBody>
              <a:bodyPr wrap="square" rtlCol="0">
                <a:spAutoFit/>
              </a:bodyPr>
              <a:lstStyle/>
              <a:p>
                <a:pPr algn="ctr"/>
                <a:r>
                  <a:rPr lang="en-IN" sz="2400" b="1" dirty="0">
                    <a:solidFill>
                      <a:schemeClr val="tx1">
                        <a:lumMod val="85000"/>
                        <a:lumOff val="15000"/>
                      </a:schemeClr>
                    </a:solidFill>
                    <a:latin typeface="Poppins" panose="00000500000000000000" pitchFamily="2" charset="0"/>
                    <a:ea typeface="Roboto" panose="02000000000000000000" pitchFamily="2" charset="0"/>
                    <a:cs typeface="Poppins" panose="00000500000000000000" pitchFamily="2" charset="0"/>
                  </a:rPr>
                  <a:t>01</a:t>
                </a:r>
              </a:p>
            </p:txBody>
          </p:sp>
        </p:grpSp>
        <p:grpSp>
          <p:nvGrpSpPr>
            <p:cNvPr id="18" name="Group 17">
              <a:extLst>
                <a:ext uri="{FF2B5EF4-FFF2-40B4-BE49-F238E27FC236}">
                  <a16:creationId xmlns:a16="http://schemas.microsoft.com/office/drawing/2014/main" id="{0D393AE9-22F2-23E1-1371-6A6B2FA88BCF}"/>
                </a:ext>
              </a:extLst>
            </p:cNvPr>
            <p:cNvGrpSpPr/>
            <p:nvPr/>
          </p:nvGrpSpPr>
          <p:grpSpPr>
            <a:xfrm>
              <a:off x="4829418" y="2621678"/>
              <a:ext cx="6033511" cy="1041400"/>
              <a:chOff x="5097297" y="2621678"/>
              <a:chExt cx="6033511" cy="1041400"/>
            </a:xfrm>
          </p:grpSpPr>
          <p:sp>
            <p:nvSpPr>
              <p:cNvPr id="24" name="Rectangle: Rounded Corners 23">
                <a:extLst>
                  <a:ext uri="{FF2B5EF4-FFF2-40B4-BE49-F238E27FC236}">
                    <a16:creationId xmlns:a16="http://schemas.microsoft.com/office/drawing/2014/main" id="{851345C1-46A0-FE7A-3AE8-9A746F214E2A}"/>
                  </a:ext>
                </a:extLst>
              </p:cNvPr>
              <p:cNvSpPr/>
              <p:nvPr/>
            </p:nvSpPr>
            <p:spPr>
              <a:xfrm rot="5444819">
                <a:off x="7593353" y="125622"/>
                <a:ext cx="1041400" cy="6033511"/>
              </a:xfrm>
              <a:prstGeom prst="roundRect">
                <a:avLst/>
              </a:prstGeom>
              <a:solidFill>
                <a:schemeClr val="accent2"/>
              </a:solidFill>
              <a:ln>
                <a:solidFill>
                  <a:schemeClr val="bg2">
                    <a:lumMod val="75000"/>
                    <a:alpha val="2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EFA0C3F0-5A29-6D79-8AA6-74B34C2C24F4}"/>
                  </a:ext>
                </a:extLst>
              </p:cNvPr>
              <p:cNvSpPr/>
              <p:nvPr/>
            </p:nvSpPr>
            <p:spPr>
              <a:xfrm rot="5444819">
                <a:off x="8560629" y="1068961"/>
                <a:ext cx="779403" cy="4168637"/>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TextBox 64">
                <a:extLst>
                  <a:ext uri="{FF2B5EF4-FFF2-40B4-BE49-F238E27FC236}">
                    <a16:creationId xmlns:a16="http://schemas.microsoft.com/office/drawing/2014/main" id="{47067CC3-80AE-E958-158D-AE0736D63735}"/>
                  </a:ext>
                </a:extLst>
              </p:cNvPr>
              <p:cNvSpPr txBox="1"/>
              <p:nvPr/>
            </p:nvSpPr>
            <p:spPr>
              <a:xfrm>
                <a:off x="7099340" y="2962659"/>
                <a:ext cx="3858727" cy="323871"/>
              </a:xfrm>
              <a:prstGeom prst="rect">
                <a:avLst/>
              </a:prstGeom>
              <a:noFill/>
            </p:spPr>
            <p:txBody>
              <a:bodyPr wrap="square" rtlCol="0" anchor="ctr">
                <a:spAutoFit/>
              </a:bodyPr>
              <a:lstStyle>
                <a:defPPr>
                  <a:defRPr lang="en-US"/>
                </a:defPPr>
                <a:lvl1pPr algn="ctr">
                  <a:lnSpc>
                    <a:spcPts val="2000"/>
                  </a:lnSpc>
                  <a:defRPr sz="1200" b="0" i="0">
                    <a:effectLst/>
                    <a:latin typeface="Futura Lt BT" panose="020B0402020204020303" pitchFamily="34" charset="0"/>
                    <a:ea typeface="Yu Gothic" panose="020B0400000000000000" pitchFamily="34" charset="-128"/>
                  </a:defRPr>
                </a:lvl1pPr>
              </a:lstStyle>
              <a:p>
                <a:pPr algn="l"/>
                <a:r>
                  <a:rPr lang="en-IN" sz="1400" b="1" dirty="0"/>
                  <a:t>The Infrastructure as Data Movement</a:t>
                </a:r>
              </a:p>
            </p:txBody>
          </p:sp>
          <p:sp>
            <p:nvSpPr>
              <p:cNvPr id="33" name="Oval 32">
                <a:extLst>
                  <a:ext uri="{FF2B5EF4-FFF2-40B4-BE49-F238E27FC236}">
                    <a16:creationId xmlns:a16="http://schemas.microsoft.com/office/drawing/2014/main" id="{438FEE48-7764-7064-789F-1995B4D23ADD}"/>
                  </a:ext>
                </a:extLst>
              </p:cNvPr>
              <p:cNvSpPr/>
              <p:nvPr/>
            </p:nvSpPr>
            <p:spPr>
              <a:xfrm rot="5444819">
                <a:off x="5978530" y="2735078"/>
                <a:ext cx="715941" cy="70032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FA2DD492-15EF-BD7C-A2A6-71FCD88D6897}"/>
                  </a:ext>
                </a:extLst>
              </p:cNvPr>
              <p:cNvSpPr txBox="1"/>
              <p:nvPr/>
            </p:nvSpPr>
            <p:spPr>
              <a:xfrm>
                <a:off x="6030757" y="2854410"/>
                <a:ext cx="611486" cy="461665"/>
              </a:xfrm>
              <a:prstGeom prst="rect">
                <a:avLst/>
              </a:prstGeom>
              <a:noFill/>
            </p:spPr>
            <p:txBody>
              <a:bodyPr wrap="square" rtlCol="0">
                <a:spAutoFit/>
              </a:bodyPr>
              <a:lstStyle>
                <a:defPPr>
                  <a:defRPr lang="en-US"/>
                </a:defPPr>
                <a:lvl1pPr algn="ctr">
                  <a:defRPr sz="2400" b="1">
                    <a:solidFill>
                      <a:schemeClr val="tx1">
                        <a:lumMod val="85000"/>
                        <a:lumOff val="15000"/>
                      </a:schemeClr>
                    </a:solidFill>
                    <a:latin typeface="Poppins" panose="00000500000000000000" pitchFamily="2" charset="0"/>
                    <a:ea typeface="Roboto" panose="02000000000000000000" pitchFamily="2" charset="0"/>
                    <a:cs typeface="Poppins" panose="00000500000000000000" pitchFamily="2" charset="0"/>
                  </a:defRPr>
                </a:lvl1pPr>
              </a:lstStyle>
              <a:p>
                <a:r>
                  <a:rPr lang="en-IN" dirty="0"/>
                  <a:t>02</a:t>
                </a:r>
              </a:p>
            </p:txBody>
          </p:sp>
        </p:grpSp>
        <p:grpSp>
          <p:nvGrpSpPr>
            <p:cNvPr id="19" name="Group 18">
              <a:extLst>
                <a:ext uri="{FF2B5EF4-FFF2-40B4-BE49-F238E27FC236}">
                  <a16:creationId xmlns:a16="http://schemas.microsoft.com/office/drawing/2014/main" id="{5F8F6A10-C5B0-6685-DD12-60E5875FE210}"/>
                </a:ext>
              </a:extLst>
            </p:cNvPr>
            <p:cNvGrpSpPr/>
            <p:nvPr/>
          </p:nvGrpSpPr>
          <p:grpSpPr>
            <a:xfrm>
              <a:off x="4546618" y="3843131"/>
              <a:ext cx="6033511" cy="1041400"/>
              <a:chOff x="5104042" y="3843131"/>
              <a:chExt cx="6033511" cy="1041400"/>
            </a:xfrm>
          </p:grpSpPr>
          <p:sp>
            <p:nvSpPr>
              <p:cNvPr id="27" name="Rectangle: Rounded Corners 26">
                <a:extLst>
                  <a:ext uri="{FF2B5EF4-FFF2-40B4-BE49-F238E27FC236}">
                    <a16:creationId xmlns:a16="http://schemas.microsoft.com/office/drawing/2014/main" id="{E498D422-C509-2C26-925C-F24AA9A95819}"/>
                  </a:ext>
                </a:extLst>
              </p:cNvPr>
              <p:cNvSpPr/>
              <p:nvPr/>
            </p:nvSpPr>
            <p:spPr>
              <a:xfrm rot="5444819">
                <a:off x="7600098" y="1347075"/>
                <a:ext cx="1041400" cy="6033511"/>
              </a:xfrm>
              <a:prstGeom prst="roundRect">
                <a:avLst/>
              </a:prstGeom>
              <a:solidFill>
                <a:schemeClr val="accent3"/>
              </a:solidFill>
              <a:ln>
                <a:solidFill>
                  <a:schemeClr val="accent3">
                    <a:lumMod val="40000"/>
                    <a:lumOff val="60000"/>
                    <a:alpha val="2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38C3873A-A76A-188C-CA70-EE6DB474003F}"/>
                  </a:ext>
                </a:extLst>
              </p:cNvPr>
              <p:cNvSpPr/>
              <p:nvPr/>
            </p:nvSpPr>
            <p:spPr>
              <a:xfrm rot="5444819">
                <a:off x="8567374" y="2290414"/>
                <a:ext cx="779403" cy="4168637"/>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 name="TextBox 66">
                <a:extLst>
                  <a:ext uri="{FF2B5EF4-FFF2-40B4-BE49-F238E27FC236}">
                    <a16:creationId xmlns:a16="http://schemas.microsoft.com/office/drawing/2014/main" id="{B812586A-6C18-2705-98F0-5E19C268190C}"/>
                  </a:ext>
                </a:extLst>
              </p:cNvPr>
              <p:cNvSpPr txBox="1"/>
              <p:nvPr/>
            </p:nvSpPr>
            <p:spPr>
              <a:xfrm>
                <a:off x="7099340" y="4169005"/>
                <a:ext cx="3858727" cy="325345"/>
              </a:xfrm>
              <a:prstGeom prst="rect">
                <a:avLst/>
              </a:prstGeom>
              <a:noFill/>
            </p:spPr>
            <p:txBody>
              <a:bodyPr wrap="square" rtlCol="0" anchor="ctr">
                <a:spAutoFit/>
              </a:bodyPr>
              <a:lstStyle>
                <a:defPPr>
                  <a:defRPr lang="en-US"/>
                </a:defPPr>
                <a:lvl1pPr>
                  <a:lnSpc>
                    <a:spcPts val="2000"/>
                  </a:lnSpc>
                  <a:defRPr sz="1200" b="0" i="0">
                    <a:effectLst/>
                    <a:latin typeface="Futura Lt BT" panose="020B0402020204020303" pitchFamily="34" charset="0"/>
                    <a:ea typeface="Yu Gothic" panose="020B0400000000000000" pitchFamily="34" charset="-128"/>
                  </a:defRPr>
                </a:lvl1pPr>
              </a:lstStyle>
              <a:p>
                <a:r>
                  <a:rPr lang="en-IN" sz="1400" b="1" dirty="0"/>
                  <a:t>Crossplane Intro</a:t>
                </a:r>
              </a:p>
            </p:txBody>
          </p:sp>
          <p:sp>
            <p:nvSpPr>
              <p:cNvPr id="34" name="Oval 33">
                <a:extLst>
                  <a:ext uri="{FF2B5EF4-FFF2-40B4-BE49-F238E27FC236}">
                    <a16:creationId xmlns:a16="http://schemas.microsoft.com/office/drawing/2014/main" id="{5C7E3F96-718E-7133-E0F9-CF66F6B34B51}"/>
                  </a:ext>
                </a:extLst>
              </p:cNvPr>
              <p:cNvSpPr/>
              <p:nvPr/>
            </p:nvSpPr>
            <p:spPr>
              <a:xfrm rot="5444819">
                <a:off x="5978531" y="3963275"/>
                <a:ext cx="715941" cy="70032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FAE4091-0219-11A1-310F-4982178A3BE3}"/>
                  </a:ext>
                </a:extLst>
              </p:cNvPr>
              <p:cNvSpPr txBox="1"/>
              <p:nvPr/>
            </p:nvSpPr>
            <p:spPr>
              <a:xfrm>
                <a:off x="6030756" y="4082607"/>
                <a:ext cx="611486" cy="461665"/>
              </a:xfrm>
              <a:prstGeom prst="rect">
                <a:avLst/>
              </a:prstGeom>
              <a:noFill/>
            </p:spPr>
            <p:txBody>
              <a:bodyPr wrap="square" rtlCol="0">
                <a:spAutoFit/>
              </a:bodyPr>
              <a:lstStyle>
                <a:defPPr>
                  <a:defRPr lang="en-US"/>
                </a:defPPr>
                <a:lvl1pPr algn="ctr">
                  <a:defRPr sz="2400" b="1">
                    <a:solidFill>
                      <a:schemeClr val="tx1">
                        <a:lumMod val="85000"/>
                        <a:lumOff val="15000"/>
                      </a:schemeClr>
                    </a:solidFill>
                    <a:latin typeface="Poppins" panose="00000500000000000000" pitchFamily="2" charset="0"/>
                    <a:ea typeface="Roboto" panose="02000000000000000000" pitchFamily="2" charset="0"/>
                    <a:cs typeface="Poppins" panose="00000500000000000000" pitchFamily="2" charset="0"/>
                  </a:defRPr>
                </a:lvl1pPr>
              </a:lstStyle>
              <a:p>
                <a:r>
                  <a:rPr lang="en-IN" dirty="0"/>
                  <a:t>03</a:t>
                </a:r>
              </a:p>
            </p:txBody>
          </p:sp>
        </p:grpSp>
        <p:grpSp>
          <p:nvGrpSpPr>
            <p:cNvPr id="20" name="Group 19">
              <a:extLst>
                <a:ext uri="{FF2B5EF4-FFF2-40B4-BE49-F238E27FC236}">
                  <a16:creationId xmlns:a16="http://schemas.microsoft.com/office/drawing/2014/main" id="{20E4F4CD-550A-0F15-5F7F-B2E6259D2100}"/>
                </a:ext>
              </a:extLst>
            </p:cNvPr>
            <p:cNvGrpSpPr/>
            <p:nvPr/>
          </p:nvGrpSpPr>
          <p:grpSpPr>
            <a:xfrm>
              <a:off x="4263813" y="5064583"/>
              <a:ext cx="6033511" cy="1041400"/>
              <a:chOff x="5104042" y="5064583"/>
              <a:chExt cx="6033511" cy="1041400"/>
            </a:xfrm>
          </p:grpSpPr>
          <p:sp>
            <p:nvSpPr>
              <p:cNvPr id="30" name="Rectangle: Rounded Corners 29">
                <a:extLst>
                  <a:ext uri="{FF2B5EF4-FFF2-40B4-BE49-F238E27FC236}">
                    <a16:creationId xmlns:a16="http://schemas.microsoft.com/office/drawing/2014/main" id="{7E33309D-151D-A2A8-C659-8F33B84C4219}"/>
                  </a:ext>
                </a:extLst>
              </p:cNvPr>
              <p:cNvSpPr/>
              <p:nvPr/>
            </p:nvSpPr>
            <p:spPr>
              <a:xfrm rot="5444819">
                <a:off x="7600098" y="2568527"/>
                <a:ext cx="1041400" cy="6033511"/>
              </a:xfrm>
              <a:prstGeom prst="roundRect">
                <a:avLst/>
              </a:prstGeom>
              <a:solidFill>
                <a:schemeClr val="accent4"/>
              </a:solidFill>
              <a:ln>
                <a:solidFill>
                  <a:schemeClr val="accent4">
                    <a:lumMod val="40000"/>
                    <a:lumOff val="60000"/>
                    <a:alpha val="2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Rounded Corners 30">
                <a:extLst>
                  <a:ext uri="{FF2B5EF4-FFF2-40B4-BE49-F238E27FC236}">
                    <a16:creationId xmlns:a16="http://schemas.microsoft.com/office/drawing/2014/main" id="{AD785D8F-7888-2166-80BC-02000B586135}"/>
                  </a:ext>
                </a:extLst>
              </p:cNvPr>
              <p:cNvSpPr/>
              <p:nvPr/>
            </p:nvSpPr>
            <p:spPr>
              <a:xfrm rot="5444819">
                <a:off x="8567374" y="3511866"/>
                <a:ext cx="779403" cy="4168637"/>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 name="TextBox 69">
                <a:extLst>
                  <a:ext uri="{FF2B5EF4-FFF2-40B4-BE49-F238E27FC236}">
                    <a16:creationId xmlns:a16="http://schemas.microsoft.com/office/drawing/2014/main" id="{172AC122-A2C1-5871-20DA-363CBD1BA759}"/>
                  </a:ext>
                </a:extLst>
              </p:cNvPr>
              <p:cNvSpPr txBox="1"/>
              <p:nvPr/>
            </p:nvSpPr>
            <p:spPr>
              <a:xfrm>
                <a:off x="7099340" y="5408414"/>
                <a:ext cx="3858727" cy="323871"/>
              </a:xfrm>
              <a:prstGeom prst="rect">
                <a:avLst/>
              </a:prstGeom>
              <a:noFill/>
            </p:spPr>
            <p:txBody>
              <a:bodyPr wrap="square" rtlCol="0" anchor="ctr">
                <a:spAutoFit/>
              </a:bodyPr>
              <a:lstStyle>
                <a:defPPr>
                  <a:defRPr lang="en-US"/>
                </a:defPPr>
                <a:lvl1pPr>
                  <a:lnSpc>
                    <a:spcPts val="2000"/>
                  </a:lnSpc>
                  <a:defRPr sz="1200" b="0" i="0">
                    <a:effectLst/>
                    <a:latin typeface="Futura Lt BT" panose="020B0402020204020303" pitchFamily="34" charset="0"/>
                    <a:ea typeface="Yu Gothic" panose="020B0400000000000000" pitchFamily="34" charset="-128"/>
                  </a:defRPr>
                </a:lvl1pPr>
              </a:lstStyle>
              <a:p>
                <a:r>
                  <a:rPr lang="en-IN" sz="1400" b="1" dirty="0"/>
                  <a:t>Use Cases</a:t>
                </a:r>
                <a:endParaRPr lang="en-IN" sz="1400" b="1" dirty="0">
                  <a:solidFill>
                    <a:srgbClr val="D2A000"/>
                  </a:solidFill>
                </a:endParaRPr>
              </a:p>
            </p:txBody>
          </p:sp>
          <p:sp>
            <p:nvSpPr>
              <p:cNvPr id="35" name="Oval 34">
                <a:extLst>
                  <a:ext uri="{FF2B5EF4-FFF2-40B4-BE49-F238E27FC236}">
                    <a16:creationId xmlns:a16="http://schemas.microsoft.com/office/drawing/2014/main" id="{D0A395DC-5C13-0B92-4695-EE3E9225D104}"/>
                  </a:ext>
                </a:extLst>
              </p:cNvPr>
              <p:cNvSpPr/>
              <p:nvPr/>
            </p:nvSpPr>
            <p:spPr>
              <a:xfrm rot="5444819">
                <a:off x="5978531" y="5170743"/>
                <a:ext cx="715941" cy="70032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FD3E7564-37F8-CF0A-BF7E-D564490934E9}"/>
                  </a:ext>
                </a:extLst>
              </p:cNvPr>
              <p:cNvSpPr txBox="1"/>
              <p:nvPr/>
            </p:nvSpPr>
            <p:spPr>
              <a:xfrm>
                <a:off x="6030756" y="5290075"/>
                <a:ext cx="611486" cy="461665"/>
              </a:xfrm>
              <a:prstGeom prst="rect">
                <a:avLst/>
              </a:prstGeom>
              <a:noFill/>
            </p:spPr>
            <p:txBody>
              <a:bodyPr wrap="square" rtlCol="0">
                <a:spAutoFit/>
              </a:bodyPr>
              <a:lstStyle>
                <a:defPPr>
                  <a:defRPr lang="en-US"/>
                </a:defPPr>
                <a:lvl1pPr algn="ctr">
                  <a:defRPr sz="2400" b="1">
                    <a:solidFill>
                      <a:schemeClr val="tx1">
                        <a:lumMod val="85000"/>
                        <a:lumOff val="15000"/>
                      </a:schemeClr>
                    </a:solidFill>
                    <a:latin typeface="Poppins" panose="00000500000000000000" pitchFamily="2" charset="0"/>
                    <a:ea typeface="Roboto" panose="02000000000000000000" pitchFamily="2" charset="0"/>
                    <a:cs typeface="Poppins" panose="00000500000000000000" pitchFamily="2" charset="0"/>
                  </a:defRPr>
                </a:lvl1pPr>
              </a:lstStyle>
              <a:p>
                <a:r>
                  <a:rPr lang="en-IN" dirty="0"/>
                  <a:t>04</a:t>
                </a:r>
              </a:p>
            </p:txBody>
          </p:sp>
        </p:grpSp>
      </p:grpSp>
      <p:sp>
        <p:nvSpPr>
          <p:cNvPr id="15" name="Parallelogram 14">
            <a:extLst>
              <a:ext uri="{FF2B5EF4-FFF2-40B4-BE49-F238E27FC236}">
                <a16:creationId xmlns:a16="http://schemas.microsoft.com/office/drawing/2014/main" id="{CAE70E50-D9BC-92A1-3B00-08EE7B8CCBF8}"/>
              </a:ext>
            </a:extLst>
          </p:cNvPr>
          <p:cNvSpPr/>
          <p:nvPr/>
        </p:nvSpPr>
        <p:spPr>
          <a:xfrm>
            <a:off x="-2273838" y="0"/>
            <a:ext cx="8406351" cy="6858000"/>
          </a:xfrm>
          <a:prstGeom prst="parallelogram">
            <a:avLst/>
          </a:prstGeom>
          <a:solidFill>
            <a:schemeClr val="bg1"/>
          </a:solidFill>
          <a:ln>
            <a:noFill/>
          </a:ln>
          <a:effectLst>
            <a:outerShdw blurRad="558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9AA64C6-243A-35CF-0736-B689061D471E}"/>
              </a:ext>
            </a:extLst>
          </p:cNvPr>
          <p:cNvSpPr txBox="1"/>
          <p:nvPr/>
        </p:nvSpPr>
        <p:spPr>
          <a:xfrm>
            <a:off x="1047708" y="2448825"/>
            <a:ext cx="2399169" cy="707886"/>
          </a:xfrm>
          <a:prstGeom prst="rect">
            <a:avLst/>
          </a:prstGeom>
          <a:noFill/>
        </p:spPr>
        <p:txBody>
          <a:bodyPr wrap="square" rtlCol="0">
            <a:spAutoFit/>
          </a:bodyPr>
          <a:lstStyle/>
          <a:p>
            <a:pPr algn="ctr"/>
            <a:r>
              <a:rPr lang="en-IN" sz="4000" b="1" dirty="0">
                <a:latin typeface="Poppins" panose="00000500000000000000" pitchFamily="2" charset="0"/>
                <a:ea typeface="Roboto" panose="02000000000000000000" pitchFamily="2" charset="0"/>
                <a:cs typeface="Poppins" panose="00000500000000000000" pitchFamily="2" charset="0"/>
              </a:rPr>
              <a:t>AGENDA</a:t>
            </a:r>
          </a:p>
        </p:txBody>
      </p:sp>
      <p:sp>
        <p:nvSpPr>
          <p:cNvPr id="22" name="Rectangle 21">
            <a:extLst>
              <a:ext uri="{FF2B5EF4-FFF2-40B4-BE49-F238E27FC236}">
                <a16:creationId xmlns:a16="http://schemas.microsoft.com/office/drawing/2014/main" id="{4C03DB0E-3C68-D234-C3B3-FD02BB0D728C}"/>
              </a:ext>
            </a:extLst>
          </p:cNvPr>
          <p:cNvSpPr/>
          <p:nvPr/>
        </p:nvSpPr>
        <p:spPr>
          <a:xfrm>
            <a:off x="1360827" y="2320263"/>
            <a:ext cx="256441" cy="71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6831C595-C1B8-1817-7AA6-81D56F447147}"/>
              </a:ext>
            </a:extLst>
          </p:cNvPr>
          <p:cNvSpPr/>
          <p:nvPr/>
        </p:nvSpPr>
        <p:spPr>
          <a:xfrm>
            <a:off x="1731534" y="2320263"/>
            <a:ext cx="256441" cy="7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8472891-022B-5365-B3F6-9C0E825ACAC9}"/>
              </a:ext>
            </a:extLst>
          </p:cNvPr>
          <p:cNvSpPr/>
          <p:nvPr/>
        </p:nvSpPr>
        <p:spPr>
          <a:xfrm>
            <a:off x="2102242" y="2320263"/>
            <a:ext cx="256441" cy="714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82081" y="3399838"/>
            <a:ext cx="1094512" cy="1094512"/>
          </a:xfrm>
          <a:prstGeom prst="rect">
            <a:avLst/>
          </a:prstGeom>
        </p:spPr>
      </p:pic>
      <p:pic>
        <p:nvPicPr>
          <p:cNvPr id="7" name="Picture 4" descr="Kubernetes Pune (@kubernetes_pune) / X">
            <a:extLst>
              <a:ext uri="{FF2B5EF4-FFF2-40B4-BE49-F238E27FC236}">
                <a16:creationId xmlns:a16="http://schemas.microsoft.com/office/drawing/2014/main" id="{013FFB29-3BFB-DC3A-350C-C5487A8E3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9462" y="72275"/>
            <a:ext cx="1219757" cy="121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46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2170204" y="431062"/>
            <a:ext cx="7214533" cy="637293"/>
          </a:xfrm>
        </p:spPr>
        <p:txBody>
          <a:bodyPr/>
          <a:lstStyle/>
          <a:p>
            <a:r>
              <a:rPr lang="en-US" dirty="0"/>
              <a:t>THE Problem Statement</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a:t>
            </a:fld>
            <a:endParaRPr lang="en-US" dirty="0"/>
          </a:p>
        </p:txBody>
      </p:sp>
      <p:sp>
        <p:nvSpPr>
          <p:cNvPr id="31" name="Oval 30">
            <a:extLst>
              <a:ext uri="{FF2B5EF4-FFF2-40B4-BE49-F238E27FC236}">
                <a16:creationId xmlns:a16="http://schemas.microsoft.com/office/drawing/2014/main" id="{0560BDB2-92BA-7600-19AA-0278D0139716}"/>
              </a:ext>
            </a:extLst>
          </p:cNvPr>
          <p:cNvSpPr/>
          <p:nvPr/>
        </p:nvSpPr>
        <p:spPr>
          <a:xfrm>
            <a:off x="7975800" y="2418876"/>
            <a:ext cx="3450227" cy="18232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Ops Team</a:t>
            </a:r>
            <a:endParaRPr lang="en-IN" sz="2000" dirty="0"/>
          </a:p>
        </p:txBody>
      </p:sp>
      <p:pic>
        <p:nvPicPr>
          <p:cNvPr id="32" name="Picture 4" descr="terraform&quot; Icon - Download for free – Iconduck">
            <a:extLst>
              <a:ext uri="{FF2B5EF4-FFF2-40B4-BE49-F238E27FC236}">
                <a16:creationId xmlns:a16="http://schemas.microsoft.com/office/drawing/2014/main" id="{2B45D742-9BDC-3A52-7E8C-B87F0CFC8F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13801" y="3581552"/>
            <a:ext cx="487112" cy="55175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Free download Docker Moby logo | Vector logo, Vector free, ? logo">
            <a:extLst>
              <a:ext uri="{FF2B5EF4-FFF2-40B4-BE49-F238E27FC236}">
                <a16:creationId xmlns:a16="http://schemas.microsoft.com/office/drawing/2014/main" id="{07A29B5A-AA81-1E49-14A0-51479D73AE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86" t="28547" r="12286" b="29266"/>
          <a:stretch/>
        </p:blipFill>
        <p:spPr bwMode="auto">
          <a:xfrm>
            <a:off x="8205505" y="3091071"/>
            <a:ext cx="734468" cy="4196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9B0E6F6D-1D39-D205-3173-1CCAE6FBB1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37736" y="3051824"/>
            <a:ext cx="534474" cy="51806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Git - Logo Downloads">
            <a:extLst>
              <a:ext uri="{FF2B5EF4-FFF2-40B4-BE49-F238E27FC236}">
                <a16:creationId xmlns:a16="http://schemas.microsoft.com/office/drawing/2014/main" id="{38CF38FF-0998-C07C-0B7E-0F85431897D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9155" y="2588775"/>
            <a:ext cx="487112" cy="4871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Press kit | GitLab">
            <a:extLst>
              <a:ext uri="{FF2B5EF4-FFF2-40B4-BE49-F238E27FC236}">
                <a16:creationId xmlns:a16="http://schemas.microsoft.com/office/drawing/2014/main" id="{72D4C5A9-44D2-A121-3407-EFE31544975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953" t="24632" r="21442" b="21777"/>
          <a:stretch/>
        </p:blipFill>
        <p:spPr bwMode="auto">
          <a:xfrm>
            <a:off x="9840800" y="2603959"/>
            <a:ext cx="496338" cy="48711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Helm Logo PNG Vector (SVG) Free Download">
            <a:extLst>
              <a:ext uri="{FF2B5EF4-FFF2-40B4-BE49-F238E27FC236}">
                <a16:creationId xmlns:a16="http://schemas.microsoft.com/office/drawing/2014/main" id="{AF44F8A1-1C50-31B7-B225-C936F29565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58647" y="3569889"/>
            <a:ext cx="478491" cy="551753"/>
          </a:xfrm>
          <a:prstGeom prst="rect">
            <a:avLst/>
          </a:prstGeom>
          <a:noFill/>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8FFC4FA7-047C-D759-2DE1-BD087C32E9FC}"/>
              </a:ext>
            </a:extLst>
          </p:cNvPr>
          <p:cNvSpPr/>
          <p:nvPr/>
        </p:nvSpPr>
        <p:spPr>
          <a:xfrm>
            <a:off x="1006307" y="2418876"/>
            <a:ext cx="3450227" cy="18232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Dev</a:t>
            </a:r>
            <a:r>
              <a:rPr lang="en-US" dirty="0"/>
              <a:t> </a:t>
            </a:r>
            <a:r>
              <a:rPr lang="en-US" sz="2000" dirty="0"/>
              <a:t>Team</a:t>
            </a:r>
            <a:endParaRPr lang="en-IN" dirty="0"/>
          </a:p>
        </p:txBody>
      </p:sp>
      <p:pic>
        <p:nvPicPr>
          <p:cNvPr id="39" name="Picture 18" descr="Golang Logo » Open Up The Cloud">
            <a:extLst>
              <a:ext uri="{FF2B5EF4-FFF2-40B4-BE49-F238E27FC236}">
                <a16:creationId xmlns:a16="http://schemas.microsoft.com/office/drawing/2014/main" id="{2FBCAAE0-40B6-CC93-A0D4-C24DA5436E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06186" y="3510767"/>
            <a:ext cx="929198" cy="5251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0">
            <a:extLst>
              <a:ext uri="{FF2B5EF4-FFF2-40B4-BE49-F238E27FC236}">
                <a16:creationId xmlns:a16="http://schemas.microsoft.com/office/drawing/2014/main" id="{C28F3818-FBA6-B304-2887-2EECB354E7D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93788" y="2618321"/>
            <a:ext cx="430123" cy="47233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2" descr="Java logo transparent PNG 22101050 PNG">
            <a:extLst>
              <a:ext uri="{FF2B5EF4-FFF2-40B4-BE49-F238E27FC236}">
                <a16:creationId xmlns:a16="http://schemas.microsoft.com/office/drawing/2014/main" id="{84FAEA8D-9857-A1E6-0F2C-AB9B3E9EC49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5664" t="12248" r="24969" b="15842"/>
          <a:stretch/>
        </p:blipFill>
        <p:spPr bwMode="auto">
          <a:xfrm>
            <a:off x="3662845" y="2932379"/>
            <a:ext cx="546607" cy="79621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 descr="React (software) - Wikipedia">
            <a:extLst>
              <a:ext uri="{FF2B5EF4-FFF2-40B4-BE49-F238E27FC236}">
                <a16:creationId xmlns:a16="http://schemas.microsoft.com/office/drawing/2014/main" id="{91855985-0621-03D8-90F0-089CBBFCF71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80032" y="3135176"/>
            <a:ext cx="597386" cy="51806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Git - Logo Downloads">
            <a:extLst>
              <a:ext uri="{FF2B5EF4-FFF2-40B4-BE49-F238E27FC236}">
                <a16:creationId xmlns:a16="http://schemas.microsoft.com/office/drawing/2014/main" id="{9DEEAB1C-9BEC-BCF4-4020-4BE2B6AB38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2524" y="2588775"/>
            <a:ext cx="487112" cy="487112"/>
          </a:xfrm>
          <a:prstGeom prst="rect">
            <a:avLst/>
          </a:prstGeom>
          <a:noFill/>
          <a:extLst>
            <a:ext uri="{909E8E84-426E-40DD-AFC4-6F175D3DCCD1}">
              <a14:hiddenFill xmlns:a14="http://schemas.microsoft.com/office/drawing/2010/main">
                <a:solidFill>
                  <a:srgbClr val="FFFFFF"/>
                </a:solidFill>
              </a14:hiddenFill>
            </a:ext>
          </a:extLst>
        </p:spPr>
      </p:pic>
      <p:sp>
        <p:nvSpPr>
          <p:cNvPr id="44" name="Oval 43">
            <a:extLst>
              <a:ext uri="{FF2B5EF4-FFF2-40B4-BE49-F238E27FC236}">
                <a16:creationId xmlns:a16="http://schemas.microsoft.com/office/drawing/2014/main" id="{620D2261-EF62-16AB-2E3B-74254187C954}"/>
              </a:ext>
            </a:extLst>
          </p:cNvPr>
          <p:cNvSpPr/>
          <p:nvPr/>
        </p:nvSpPr>
        <p:spPr>
          <a:xfrm>
            <a:off x="5190083" y="1253020"/>
            <a:ext cx="2209007" cy="904126"/>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rgbClr val="FF0000"/>
                </a:solidFill>
              </a:rPr>
              <a:t>Prod is down!!!</a:t>
            </a:r>
            <a:endParaRPr lang="en-IN" sz="2400" dirty="0">
              <a:solidFill>
                <a:srgbClr val="FF0000"/>
              </a:solidFill>
            </a:endParaRPr>
          </a:p>
        </p:txBody>
      </p:sp>
      <p:sp>
        <p:nvSpPr>
          <p:cNvPr id="45" name="TextBox 44">
            <a:extLst>
              <a:ext uri="{FF2B5EF4-FFF2-40B4-BE49-F238E27FC236}">
                <a16:creationId xmlns:a16="http://schemas.microsoft.com/office/drawing/2014/main" id="{6467D1E8-F385-EC7F-EF5D-6369FBC7968D}"/>
              </a:ext>
            </a:extLst>
          </p:cNvPr>
          <p:cNvSpPr txBox="1"/>
          <p:nvPr/>
        </p:nvSpPr>
        <p:spPr>
          <a:xfrm flipH="1">
            <a:off x="3531764" y="1520417"/>
            <a:ext cx="1136405"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Biz Team</a:t>
            </a:r>
            <a:endParaRPr lang="en-IN" dirty="0"/>
          </a:p>
        </p:txBody>
      </p:sp>
      <p:cxnSp>
        <p:nvCxnSpPr>
          <p:cNvPr id="46" name="Straight Arrow Connector 45">
            <a:extLst>
              <a:ext uri="{FF2B5EF4-FFF2-40B4-BE49-F238E27FC236}">
                <a16:creationId xmlns:a16="http://schemas.microsoft.com/office/drawing/2014/main" id="{78867743-6143-04FA-7365-1A28C779EDEC}"/>
              </a:ext>
            </a:extLst>
          </p:cNvPr>
          <p:cNvCxnSpPr>
            <a:cxnSpLocks/>
            <a:stCxn id="45" idx="1"/>
            <a:endCxn id="44" idx="2"/>
          </p:cNvCxnSpPr>
          <p:nvPr/>
        </p:nvCxnSpPr>
        <p:spPr>
          <a:xfrm>
            <a:off x="4668169" y="1705083"/>
            <a:ext cx="521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7200D99-632A-424C-BFA9-BF6CBBE4E27A}"/>
              </a:ext>
            </a:extLst>
          </p:cNvPr>
          <p:cNvSpPr/>
          <p:nvPr/>
        </p:nvSpPr>
        <p:spPr>
          <a:xfrm>
            <a:off x="5882933" y="2279411"/>
            <a:ext cx="757616" cy="32775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9" name="TextBox 48">
            <a:extLst>
              <a:ext uri="{FF2B5EF4-FFF2-40B4-BE49-F238E27FC236}">
                <a16:creationId xmlns:a16="http://schemas.microsoft.com/office/drawing/2014/main" id="{BBF0B617-B8C4-0498-11E7-BB79A8E6194F}"/>
              </a:ext>
            </a:extLst>
          </p:cNvPr>
          <p:cNvSpPr txBox="1"/>
          <p:nvPr/>
        </p:nvSpPr>
        <p:spPr>
          <a:xfrm rot="16200000">
            <a:off x="4787410" y="3638321"/>
            <a:ext cx="2934628" cy="523220"/>
          </a:xfrm>
          <a:prstGeom prst="rect">
            <a:avLst/>
          </a:prstGeom>
          <a:noFill/>
        </p:spPr>
        <p:txBody>
          <a:bodyPr wrap="square" rtlCol="0">
            <a:spAutoFit/>
          </a:bodyPr>
          <a:lstStyle/>
          <a:p>
            <a:r>
              <a:rPr lang="en-US" sz="2800" dirty="0"/>
              <a:t>Wall of Confusion</a:t>
            </a:r>
            <a:endParaRPr lang="en-IN" sz="2800" dirty="0"/>
          </a:p>
        </p:txBody>
      </p:sp>
      <p:pic>
        <p:nvPicPr>
          <p:cNvPr id="50" name="Picture 49">
            <a:extLst>
              <a:ext uri="{FF2B5EF4-FFF2-40B4-BE49-F238E27FC236}">
                <a16:creationId xmlns:a16="http://schemas.microsoft.com/office/drawing/2014/main" id="{611E5DD2-D950-D45A-47BF-91FBD2EF7410}"/>
              </a:ext>
            </a:extLst>
          </p:cNvPr>
          <p:cNvPicPr>
            <a:picLocks noChangeAspect="1"/>
          </p:cNvPicPr>
          <p:nvPr/>
        </p:nvPicPr>
        <p:blipFill rotWithShape="1">
          <a:blip r:embed="rId13"/>
          <a:srcRect b="12597"/>
          <a:stretch/>
        </p:blipFill>
        <p:spPr>
          <a:xfrm>
            <a:off x="7802664" y="4503826"/>
            <a:ext cx="1610047" cy="1407229"/>
          </a:xfrm>
          <a:prstGeom prst="rect">
            <a:avLst/>
          </a:prstGeom>
        </p:spPr>
      </p:pic>
      <p:sp>
        <p:nvSpPr>
          <p:cNvPr id="51" name="TextBox 50">
            <a:extLst>
              <a:ext uri="{FF2B5EF4-FFF2-40B4-BE49-F238E27FC236}">
                <a16:creationId xmlns:a16="http://schemas.microsoft.com/office/drawing/2014/main" id="{7D4C492F-5F91-B6AA-82A2-5281DA7C83C8}"/>
              </a:ext>
            </a:extLst>
          </p:cNvPr>
          <p:cNvSpPr txBox="1"/>
          <p:nvPr/>
        </p:nvSpPr>
        <p:spPr>
          <a:xfrm flipH="1">
            <a:off x="7716635" y="5956832"/>
            <a:ext cx="3968556" cy="646331"/>
          </a:xfrm>
          <a:prstGeom prst="rect">
            <a:avLst/>
          </a:prstGeom>
          <a:noFill/>
        </p:spPr>
        <p:txBody>
          <a:bodyPr wrap="square" rtlCol="0">
            <a:spAutoFit/>
          </a:bodyPr>
          <a:lstStyle/>
          <a:p>
            <a:r>
              <a:rPr lang="en-US" dirty="0"/>
              <a:t>RCA: Somebody used kubectl or AWS Management Console.</a:t>
            </a:r>
            <a:endParaRPr lang="en-IN" dirty="0"/>
          </a:p>
        </p:txBody>
      </p:sp>
      <p:sp>
        <p:nvSpPr>
          <p:cNvPr id="52" name="TextBox 51">
            <a:extLst>
              <a:ext uri="{FF2B5EF4-FFF2-40B4-BE49-F238E27FC236}">
                <a16:creationId xmlns:a16="http://schemas.microsoft.com/office/drawing/2014/main" id="{8F57DE8C-4D86-5FD5-11F9-FAF96EEFFF98}"/>
              </a:ext>
            </a:extLst>
          </p:cNvPr>
          <p:cNvSpPr txBox="1"/>
          <p:nvPr/>
        </p:nvSpPr>
        <p:spPr>
          <a:xfrm flipH="1">
            <a:off x="9581782" y="4720914"/>
            <a:ext cx="2085152"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Working till late to resolve the issue.</a:t>
            </a:r>
            <a:endParaRPr lang="en-IN" dirty="0"/>
          </a:p>
        </p:txBody>
      </p:sp>
      <p:sp>
        <p:nvSpPr>
          <p:cNvPr id="54" name="Speech Bubble: Oval 53">
            <a:extLst>
              <a:ext uri="{FF2B5EF4-FFF2-40B4-BE49-F238E27FC236}">
                <a16:creationId xmlns:a16="http://schemas.microsoft.com/office/drawing/2014/main" id="{6328720A-0BD0-2BA6-11C9-EF259AC58DC7}"/>
              </a:ext>
            </a:extLst>
          </p:cNvPr>
          <p:cNvSpPr/>
          <p:nvPr/>
        </p:nvSpPr>
        <p:spPr>
          <a:xfrm>
            <a:off x="2738935" y="4528377"/>
            <a:ext cx="2056865" cy="863577"/>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5" name="TextBox 54">
            <a:extLst>
              <a:ext uri="{FF2B5EF4-FFF2-40B4-BE49-F238E27FC236}">
                <a16:creationId xmlns:a16="http://schemas.microsoft.com/office/drawing/2014/main" id="{4612C967-4EF0-C8E2-C903-1817ABE94D40}"/>
              </a:ext>
            </a:extLst>
          </p:cNvPr>
          <p:cNvSpPr txBox="1"/>
          <p:nvPr/>
        </p:nvSpPr>
        <p:spPr>
          <a:xfrm flipH="1">
            <a:off x="2738935" y="4765772"/>
            <a:ext cx="2204323" cy="369332"/>
          </a:xfrm>
          <a:prstGeom prst="rect">
            <a:avLst/>
          </a:prstGeom>
          <a:noFill/>
        </p:spPr>
        <p:txBody>
          <a:bodyPr wrap="square" rtlCol="0">
            <a:spAutoFit/>
          </a:bodyPr>
          <a:lstStyle/>
          <a:p>
            <a:r>
              <a:rPr lang="en-US" dirty="0"/>
              <a:t>“Works on my local”</a:t>
            </a:r>
            <a:endParaRPr lang="en-IN" dirty="0"/>
          </a:p>
        </p:txBody>
      </p:sp>
      <p:pic>
        <p:nvPicPr>
          <p:cNvPr id="56" name="Picture 26" descr="New Shot: Programmer Animation | OUTLANE">
            <a:extLst>
              <a:ext uri="{FF2B5EF4-FFF2-40B4-BE49-F238E27FC236}">
                <a16:creationId xmlns:a16="http://schemas.microsoft.com/office/drawing/2014/main" id="{A49D9457-F082-F9EA-0835-764BA35DCA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77418" y="5556925"/>
            <a:ext cx="1547726" cy="11593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Kubernetes Pune (@kubernetes_pune) / X">
            <a:extLst>
              <a:ext uri="{FF2B5EF4-FFF2-40B4-BE49-F238E27FC236}">
                <a16:creationId xmlns:a16="http://schemas.microsoft.com/office/drawing/2014/main" id="{3435E439-0C96-B68A-B319-0BE62342FF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53841" y="536191"/>
            <a:ext cx="1168892" cy="116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02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04167E-6 0 L -1.04167E-6 0 C -0.0168 0.00023 -0.03346 0.00023 -0.05013 0.00162 C -0.07018 0.00347 -0.05859 0.00255 -0.08516 0.0037 C -0.08815 0.00394 -0.09141 0.00394 -0.09453 0.00463 C -0.09661 0.00532 -0.0987 0.00625 -0.10078 0.00694 C -0.10638 0.00787 -0.11211 0.0081 -0.11745 0.0088 C -0.11966 0.00903 -0.12174 0.00949 -0.12383 0.00995 L -0.13659 0.01574 C -0.13789 0.01644 -0.13932 0.01713 -0.14062 0.01806 C -0.14127 0.01875 -0.14219 0.01944 -0.14284 0.01991 C -0.14479 0.02153 -0.14674 0.02245 -0.14844 0.02407 C -0.15807 0.03333 -0.14844 0.025 -0.15391 0.0331 C -0.15482 0.03472 -0.15599 0.03542 -0.15716 0.03634 C -0.15794 0.03796 -0.15872 0.03981 -0.1595 0.04144 C -0.16029 0.04259 -0.16133 0.04329 -0.16198 0.04444 C -0.1625 0.04583 -0.16224 0.04722 -0.16276 0.04861 C -0.16328 0.05023 -0.16432 0.05116 -0.1651 0.05255 C -0.16614 0.05486 -0.16732 0.05671 -0.16823 0.05903 C -0.16927 0.06157 -0.16992 0.06412 -0.1707 0.0669 C -0.17122 0.06898 -0.17161 0.07106 -0.17226 0.07315 L -0.17448 0.08241 L -0.17604 0.08843 C -0.1763 0.09213 -0.17669 0.09583 -0.17695 0.09954 C -0.17734 0.1081 -0.17851 0.12546 -0.17851 0.12569 C -0.17877 0.16157 -0.17877 0.19815 -0.1793 0.23449 C -0.1793 0.2375 -0.17969 0.24051 -0.17995 0.24375 C -0.18164 0.25972 -0.18021 0.2537 -0.18411 0.26505 C -0.18437 0.26667 -0.18502 0.27153 -0.18568 0.27315 C -0.18659 0.27546 -0.18789 0.27708 -0.18893 0.2794 C -0.18984 0.28148 -0.1901 0.28426 -0.19206 0.28542 C -0.197 0.28889 -0.20195 0.29236 -0.2069 0.2956 C -0.20794 0.2963 -0.20911 0.29769 -0.21016 0.29769 C -0.23502 0.3 -0.2181 0.29907 -0.26068 0.29907 L -0.26016 0.29769 L -0.26016 0.29792 L -0.26016 0.29907 " pathEditMode="relative" rAng="0" ptsTypes="AAAAAAAAAAAAAAAAAAAAAAAAAAAAAAAAAAAAA">
                                      <p:cBhvr>
                                        <p:cTn id="6" dur="2000" fill="hold"/>
                                        <p:tgtEl>
                                          <p:spTgt spid="32"/>
                                        </p:tgtEl>
                                        <p:attrNameLst>
                                          <p:attrName>ppt_x</p:attrName>
                                          <p:attrName>ppt_y</p:attrName>
                                        </p:attrNameLst>
                                      </p:cBhvr>
                                      <p:rCtr x="-13034" y="14954"/>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4.79167E-6 -0.00093 L 4.79167E-6 -0.0007 C -0.00612 -0.00162 -0.01185 -0.00324 -0.01784 -0.00347 C -0.08099 -0.00394 -0.07839 -0.00371 -0.12318 0.00046 C -0.12527 0.00116 -0.12761 0.00208 -0.12969 0.00301 C -0.13646 0.00602 -0.13685 0.00648 -0.14323 0.00995 C -0.14558 0.01134 -0.14805 0.01227 -0.1504 0.01342 C -0.16055 0.02616 -0.14753 0.01134 -0.16003 0.02083 C -0.16159 0.02222 -0.1625 0.02454 -0.16394 0.02616 C -0.1655 0.02685 -0.16732 0.02708 -0.16875 0.02824 C -0.1767 0.03379 -0.17201 0.03148 -0.17852 0.03796 C -0.18021 0.03981 -0.18217 0.04097 -0.18399 0.04259 C -0.18503 0.04375 -0.18607 0.04537 -0.18711 0.04653 C -0.18855 0.04791 -0.18998 0.04907 -0.19115 0.05 C -0.19258 0.05231 -0.19362 0.05532 -0.19519 0.05741 C -0.19662 0.05926 -0.19844 0.06065 -0.19987 0.06227 C -0.20131 0.06389 -0.20274 0.06504 -0.20404 0.06713 C -0.20521 0.06852 -0.20612 0.07037 -0.2073 0.07176 C -0.21797 0.0868 -0.20248 0.06389 -0.21667 0.08541 L -0.22318 0.09467 L -0.228 0.10208 C -0.22982 0.11643 -0.22683 0.09884 -0.23269 0.11551 C -0.23347 0.11759 -0.23555 0.13217 -0.23607 0.13356 C -0.23659 0.13565 -0.24102 0.14583 -0.24154 0.14722 C -0.24232 0.15509 -0.24232 0.15717 -0.24388 0.16528 C -0.24467 0.16852 -0.24545 0.17153 -0.24636 0.17477 C -0.24662 0.17801 -0.24675 0.18148 -0.24701 0.18449 C -0.24805 0.1912 -0.24922 0.19745 -0.25027 0.20393 C -0.25105 0.20717 -0.25131 0.21018 -0.25196 0.21366 C -0.25248 0.21643 -0.25313 0.21944 -0.25352 0.22222 C -0.25482 0.2294 -0.25599 0.23935 -0.25678 0.24629 C -0.25717 0.24954 -0.2573 0.25301 -0.25743 0.25625 C -0.25769 0.25903 -0.25808 0.26157 -0.25834 0.26435 C -0.2586 0.27361 -0.25834 0.28241 -0.25912 0.29143 C -0.25938 0.29491 -0.26094 0.29791 -0.26146 0.30069 C -0.26198 0.3037 -0.26185 0.30648 -0.26224 0.30926 C -0.26263 0.3118 -0.26355 0.31412 -0.26381 0.31666 C -0.26394 0.31759 -0.26511 0.32639 -0.2655 0.32778 C -0.26602 0.32916 -0.26719 0.33079 -0.26797 0.33241 C -0.26967 0.34467 -0.26784 0.33356 -0.26967 0.34236 C -0.2698 0.34398 -0.2698 0.34537 -0.27032 0.34676 C -0.27123 0.34954 -0.27292 0.35162 -0.27357 0.35416 C -0.2754 0.3625 -0.27305 0.35231 -0.27592 0.36389 C -0.27618 0.36528 -0.27618 0.36666 -0.2767 0.36736 C -0.27813 0.37106 -0.28008 0.37407 -0.28152 0.37708 C -0.28204 0.37847 -0.2823 0.37986 -0.28321 0.38125 C -0.28425 0.38217 -0.28581 0.38264 -0.28711 0.3831 C -0.29506 0.3956 -0.28842 0.38704 -0.31329 0.38704 L -0.31185 0.38217 " pathEditMode="relative" rAng="0" ptsTypes="AAAAAAAAAAAAAAAAAAAAAAAAAAAAAAAAAAAAAAAAAAAAAAAAA">
                                      <p:cBhvr>
                                        <p:cTn id="10" dur="2000" fill="hold"/>
                                        <p:tgtEl>
                                          <p:spTgt spid="37"/>
                                        </p:tgtEl>
                                        <p:attrNameLst>
                                          <p:attrName>ppt_x</p:attrName>
                                          <p:attrName>ppt_y</p:attrName>
                                        </p:attrNameLst>
                                      </p:cBhvr>
                                      <p:rCtr x="-15664" y="193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843759"/>
            <a:ext cx="5012974" cy="1805696"/>
          </a:xfrm>
        </p:spPr>
        <p:txBody>
          <a:bodyPr/>
          <a:lstStyle/>
          <a:p>
            <a:r>
              <a:rPr lang="en-US" dirty="0"/>
              <a:t>Infrastructure as Code: The </a:t>
            </a:r>
            <a:r>
              <a:rPr lang="en-US" cap="none" dirty="0"/>
              <a:t>Buzz</a:t>
            </a:r>
            <a:r>
              <a:rPr lang="en-US" dirty="0"/>
              <a:t> in </a:t>
            </a:r>
            <a:r>
              <a:rPr lang="en-US" cap="none" dirty="0"/>
              <a:t>DevOps</a:t>
            </a:r>
            <a:endParaRPr lang="en-US" dirty="0"/>
          </a:p>
        </p:txBody>
      </p:sp>
      <p:pic>
        <p:nvPicPr>
          <p:cNvPr id="8" name="Picture 7">
            <a:extLst>
              <a:ext uri="{FF2B5EF4-FFF2-40B4-BE49-F238E27FC236}">
                <a16:creationId xmlns:a16="http://schemas.microsoft.com/office/drawing/2014/main" id="{19BB5292-56EB-B9D8-F280-843D66B078DF}"/>
              </a:ext>
            </a:extLst>
          </p:cNvPr>
          <p:cNvPicPr>
            <a:picLocks noChangeAspect="1"/>
          </p:cNvPicPr>
          <p:nvPr/>
        </p:nvPicPr>
        <p:blipFill>
          <a:blip r:embed="rId3"/>
          <a:stretch>
            <a:fillRect/>
          </a:stretch>
        </p:blipFill>
        <p:spPr>
          <a:xfrm>
            <a:off x="1265154" y="3129589"/>
            <a:ext cx="1353906" cy="1516840"/>
          </a:xfrm>
          <a:prstGeom prst="rect">
            <a:avLst/>
          </a:prstGeom>
        </p:spPr>
      </p:pic>
      <p:pic>
        <p:nvPicPr>
          <p:cNvPr id="3074" name="Picture 2" descr="logo">
            <a:extLst>
              <a:ext uri="{FF2B5EF4-FFF2-40B4-BE49-F238E27FC236}">
                <a16:creationId xmlns:a16="http://schemas.microsoft.com/office/drawing/2014/main" id="{512C62F0-B3B6-CC44-038F-401A86F7D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5440" y="3129589"/>
            <a:ext cx="2690625" cy="15168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F02DCA2-9C74-35DD-B734-54FFB93A0C51}"/>
              </a:ext>
            </a:extLst>
          </p:cNvPr>
          <p:cNvPicPr>
            <a:picLocks noChangeAspect="1"/>
          </p:cNvPicPr>
          <p:nvPr/>
        </p:nvPicPr>
        <p:blipFill>
          <a:blip r:embed="rId5"/>
          <a:stretch>
            <a:fillRect/>
          </a:stretch>
        </p:blipFill>
        <p:spPr>
          <a:xfrm>
            <a:off x="1265154" y="5126563"/>
            <a:ext cx="1384792" cy="1353768"/>
          </a:xfrm>
          <a:prstGeom prst="rect">
            <a:avLst/>
          </a:prstGeom>
        </p:spPr>
      </p:pic>
      <p:pic>
        <p:nvPicPr>
          <p:cNvPr id="3076" name="Picture 4" descr="Chef – Intellyx – The Digital Transformation Experts – Analysts">
            <a:extLst>
              <a:ext uri="{FF2B5EF4-FFF2-40B4-BE49-F238E27FC236}">
                <a16:creationId xmlns:a16="http://schemas.microsoft.com/office/drawing/2014/main" id="{90847B19-4E71-847F-BB80-E29132F025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5957" y="5355656"/>
            <a:ext cx="1205591" cy="8955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uppet Tutorial - javatpoint">
            <a:extLst>
              <a:ext uri="{FF2B5EF4-FFF2-40B4-BE49-F238E27FC236}">
                <a16:creationId xmlns:a16="http://schemas.microsoft.com/office/drawing/2014/main" id="{D07D4FCB-A39E-40AA-9E35-4419C4AC4C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5687" y="5291727"/>
            <a:ext cx="1020756" cy="9595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Kubernetes Pune (@kubernetes_pune) / X">
            <a:extLst>
              <a:ext uri="{FF2B5EF4-FFF2-40B4-BE49-F238E27FC236}">
                <a16:creationId xmlns:a16="http://schemas.microsoft.com/office/drawing/2014/main" id="{ADD51DA4-DC73-3946-D77A-812964AAAC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7292" y="603903"/>
            <a:ext cx="1307257" cy="1307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y Service Management is a Critical ...">
            <a:extLst>
              <a:ext uri="{FF2B5EF4-FFF2-40B4-BE49-F238E27FC236}">
                <a16:creationId xmlns:a16="http://schemas.microsoft.com/office/drawing/2014/main" id="{678C6BAA-92B4-D667-A307-CD6CCE910D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0321" y="5126563"/>
            <a:ext cx="29813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5ACFD72-5FD4-0E9A-4407-99CCB6571117}"/>
              </a:ext>
            </a:extLst>
          </p:cNvPr>
          <p:cNvPicPr>
            <a:picLocks noChangeAspect="1"/>
          </p:cNvPicPr>
          <p:nvPr/>
        </p:nvPicPr>
        <p:blipFill>
          <a:blip r:embed="rId10"/>
          <a:stretch>
            <a:fillRect/>
          </a:stretch>
        </p:blipFill>
        <p:spPr>
          <a:xfrm>
            <a:off x="9174507" y="3598832"/>
            <a:ext cx="2808352" cy="1348009"/>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888143" y="1616427"/>
            <a:ext cx="5126521" cy="2770638"/>
          </a:xfrm>
        </p:spPr>
        <p:txBody>
          <a:bodyPr/>
          <a:lstStyle/>
          <a:p>
            <a:r>
              <a:rPr lang="en-US" dirty="0"/>
              <a:t>Infrastructure as Data: the Paradigm Shift</a:t>
            </a:r>
          </a:p>
        </p:txBody>
      </p:sp>
      <p:pic>
        <p:nvPicPr>
          <p:cNvPr id="7" name="Picture Placeholder 6" descr="Red ad gree bar graphs and numbers above the city skyline">
            <a:extLst>
              <a:ext uri="{FF2B5EF4-FFF2-40B4-BE49-F238E27FC236}">
                <a16:creationId xmlns:a16="http://schemas.microsoft.com/office/drawing/2014/main" id="{DD186EAB-37C7-E7E6-AE8D-F077D02804F9}"/>
              </a:ext>
            </a:extLst>
          </p:cNvPr>
          <p:cNvPicPr>
            <a:picLocks noGrp="1" noChangeAspect="1"/>
          </p:cNvPicPr>
          <p:nvPr>
            <p:ph type="pic" sz="quarter" idx="11"/>
          </p:nvPr>
        </p:nvPicPr>
        <p:blipFill>
          <a:blip r:embed="rId3"/>
          <a:srcRect l="24771" r="24771"/>
          <a:stretch/>
        </p:blipFill>
        <p:spPr>
          <a:xfrm>
            <a:off x="0" y="0"/>
            <a:ext cx="4344695" cy="6359525"/>
          </a:xfrm>
        </p:spPr>
      </p:pic>
      <p:pic>
        <p:nvPicPr>
          <p:cNvPr id="3" name="Picture 4" descr="Kubernetes Pune (@kubernetes_pune) / X">
            <a:extLst>
              <a:ext uri="{FF2B5EF4-FFF2-40B4-BE49-F238E27FC236}">
                <a16:creationId xmlns:a16="http://schemas.microsoft.com/office/drawing/2014/main" id="{0F4F6F49-B7A7-3186-C1BC-247BD6C65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9682" y="82908"/>
            <a:ext cx="1307257" cy="130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91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927181" y="99938"/>
            <a:ext cx="8107853" cy="706760"/>
          </a:xfrm>
        </p:spPr>
        <p:txBody>
          <a:bodyPr/>
          <a:lstStyle/>
          <a:p>
            <a:r>
              <a:rPr lang="en-US" dirty="0"/>
              <a:t>Crossplane: intro</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2927181" y="1275907"/>
            <a:ext cx="8683572" cy="5326912"/>
          </a:xfrm>
        </p:spPr>
        <p:txBody>
          <a:bodyPr>
            <a:normAutofit fontScale="92500" lnSpcReduction="10000"/>
          </a:bodyPr>
          <a:lstStyle/>
          <a:p>
            <a:pPr marL="285750" indent="-285750">
              <a:buFont typeface="Arial" panose="020B0604020202020204" pitchFamily="34" charset="0"/>
              <a:buChar char="•"/>
            </a:pPr>
            <a:r>
              <a:rPr lang="en-US" dirty="0">
                <a:ea typeface="+mn-lt"/>
                <a:cs typeface="+mn-lt"/>
              </a:rPr>
              <a:t>Crossplane is a cloud native </a:t>
            </a:r>
            <a:r>
              <a:rPr lang="en-US" b="1" u="sng" dirty="0">
                <a:ea typeface="+mn-lt"/>
                <a:cs typeface="+mn-lt"/>
              </a:rPr>
              <a:t>Low-Code</a:t>
            </a:r>
            <a:r>
              <a:rPr lang="en-US" dirty="0">
                <a:ea typeface="+mn-lt"/>
                <a:cs typeface="+mn-lt"/>
              </a:rPr>
              <a:t> control plane framework developed by Upbound, currently an Incubating CNCF project, applied for graduation.</a:t>
            </a:r>
          </a:p>
          <a:p>
            <a:pPr marL="285750" indent="-285750">
              <a:buFont typeface="Arial" panose="020B0604020202020204" pitchFamily="34" charset="0"/>
              <a:buChar char="•"/>
            </a:pPr>
            <a:endParaRPr lang="en-US" b="1" dirty="0">
              <a:ea typeface="+mn-lt"/>
              <a:cs typeface="+mn-lt"/>
            </a:endParaRPr>
          </a:p>
          <a:p>
            <a:pPr marL="285750" indent="-285750">
              <a:buFont typeface="Arial" panose="020B0604020202020204" pitchFamily="34" charset="0"/>
              <a:buChar char="•"/>
            </a:pPr>
            <a:r>
              <a:rPr lang="en-US" b="1" i="0" dirty="0">
                <a:effectLst/>
                <a:ea typeface="+mn-lt"/>
                <a:cs typeface="+mn-lt"/>
              </a:rPr>
              <a:t>Open </a:t>
            </a:r>
            <a:r>
              <a:rPr lang="en-US" b="1" dirty="0">
                <a:ea typeface="+mn-lt"/>
                <a:cs typeface="+mn-lt"/>
              </a:rPr>
              <a:t>source:</a:t>
            </a:r>
            <a:r>
              <a:rPr lang="en-US" dirty="0">
                <a:ea typeface="+mn-lt"/>
                <a:cs typeface="+mn-lt"/>
              </a:rPr>
              <a:t> Crossplane is donated to CNCF and maintained by the crossplane community mostly used but not limited to as an </a:t>
            </a:r>
            <a:r>
              <a:rPr lang="en-US" b="1" u="sng" dirty="0">
                <a:ea typeface="+mn-lt"/>
                <a:cs typeface="+mn-lt"/>
              </a:rPr>
              <a:t>Infrastructure-as-Data</a:t>
            </a:r>
            <a:r>
              <a:rPr lang="en-US" dirty="0">
                <a:ea typeface="+mn-lt"/>
                <a:cs typeface="+mn-lt"/>
              </a:rPr>
              <a:t> tool.</a:t>
            </a:r>
          </a:p>
          <a:p>
            <a:pPr marL="285750" indent="-285750">
              <a:buFont typeface="Arial" panose="020B0604020202020204" pitchFamily="34" charset="0"/>
              <a:buChar char="•"/>
            </a:pPr>
            <a:endParaRPr lang="en-US" b="1" dirty="0">
              <a:ea typeface="+mn-lt"/>
              <a:cs typeface="+mn-lt"/>
            </a:endParaRPr>
          </a:p>
          <a:p>
            <a:pPr marL="285750" indent="-285750">
              <a:buFont typeface="Arial" panose="020B0604020202020204" pitchFamily="34" charset="0"/>
              <a:buChar char="•"/>
            </a:pPr>
            <a:r>
              <a:rPr lang="en-US" b="1" dirty="0">
                <a:ea typeface="+mn-lt"/>
                <a:cs typeface="+mn-lt"/>
              </a:rPr>
              <a:t>Shift-left Approach: </a:t>
            </a:r>
            <a:r>
              <a:rPr lang="en-US" dirty="0">
                <a:ea typeface="+mn-lt"/>
                <a:cs typeface="+mn-lt"/>
              </a:rPr>
              <a:t>Crossplane enables Ops team to build interfaces for the dev teams to claim and build Platforms of their own to run applications.</a:t>
            </a:r>
          </a:p>
          <a:p>
            <a:pPr marL="285750" indent="-285750">
              <a:buFont typeface="Arial" panose="020B0604020202020204" pitchFamily="34" charset="0"/>
              <a:buChar char="•"/>
            </a:pPr>
            <a:endParaRPr lang="en-US" b="1" dirty="0">
              <a:cs typeface="Calibri"/>
            </a:endParaRPr>
          </a:p>
          <a:p>
            <a:pPr marL="285750" indent="-285750">
              <a:buFont typeface="Arial" panose="020B0604020202020204" pitchFamily="34" charset="0"/>
              <a:buChar char="•"/>
            </a:pPr>
            <a:r>
              <a:rPr lang="en-US" b="1" dirty="0">
                <a:cs typeface="Calibri"/>
              </a:rPr>
              <a:t>Integration with K8s Ecosystem</a:t>
            </a:r>
            <a:r>
              <a:rPr lang="en-US" dirty="0">
                <a:cs typeface="Calibri"/>
              </a:rPr>
              <a:t>: Since Crossplane leverages CRDs and controllers, it integrates with K8s ecosystem easily especially GitOps.</a:t>
            </a:r>
          </a:p>
          <a:p>
            <a:pPr marL="285750" indent="-285750">
              <a:buFont typeface="Arial" panose="020B0604020202020204" pitchFamily="34" charset="0"/>
              <a:buChar char="•"/>
            </a:pPr>
            <a:endParaRPr lang="en-US" b="1" dirty="0">
              <a:cs typeface="Calibri"/>
            </a:endParaRPr>
          </a:p>
          <a:p>
            <a:pPr marL="285750" indent="-285750">
              <a:buFont typeface="Arial"/>
              <a:buChar char="•"/>
            </a:pPr>
            <a:r>
              <a:rPr lang="en-US" b="1" dirty="0">
                <a:cs typeface="Calibri"/>
              </a:rPr>
              <a:t>Active Reconciliation</a:t>
            </a:r>
            <a:r>
              <a:rPr lang="en-US" dirty="0">
                <a:cs typeface="Calibri"/>
              </a:rPr>
              <a:t>: </a:t>
            </a:r>
            <a:r>
              <a:rPr lang="en-US" b="1" u="sng" dirty="0">
                <a:cs typeface="Calibri"/>
              </a:rPr>
              <a:t>Fire-and-track</a:t>
            </a:r>
            <a:r>
              <a:rPr lang="en-US" dirty="0">
                <a:cs typeface="Calibri"/>
              </a:rPr>
              <a:t> over Fire N’ Forget that traditional IAC tools have promoted which neglects day two headaches. </a:t>
            </a:r>
          </a:p>
          <a:p>
            <a:pPr marL="285750" indent="-285750">
              <a:buFont typeface="Arial"/>
              <a:buChar char="•"/>
            </a:pPr>
            <a:endParaRPr lang="en-US" b="1" dirty="0">
              <a:cs typeface="Calibri"/>
            </a:endParaRPr>
          </a:p>
          <a:p>
            <a:pPr marL="285750" indent="-285750">
              <a:buFont typeface="Arial"/>
              <a:buChar char="•"/>
            </a:pPr>
            <a:r>
              <a:rPr lang="en-US" b="1" dirty="0">
                <a:cs typeface="Calibri"/>
              </a:rPr>
              <a:t>More than Declarative</a:t>
            </a:r>
            <a:r>
              <a:rPr lang="en-US" dirty="0">
                <a:cs typeface="Calibri"/>
              </a:rPr>
              <a:t>: Define your opinions not worrying about implementations. e.g. </a:t>
            </a:r>
            <a:r>
              <a:rPr lang="en-US" b="1" dirty="0">
                <a:cs typeface="Calibri"/>
              </a:rPr>
              <a:t>“I need a cluster in </a:t>
            </a:r>
            <a:r>
              <a:rPr lang="en-US" b="1" dirty="0" err="1">
                <a:cs typeface="Calibri"/>
              </a:rPr>
              <a:t>aws</a:t>
            </a:r>
            <a:r>
              <a:rPr lang="en-US" b="1" dirty="0">
                <a:cs typeface="Calibri"/>
              </a:rPr>
              <a:t>/azure/</a:t>
            </a:r>
            <a:r>
              <a:rPr lang="en-US" b="1" dirty="0" err="1">
                <a:cs typeface="Calibri"/>
              </a:rPr>
              <a:t>gcp</a:t>
            </a:r>
            <a:r>
              <a:rPr lang="en-US" b="1" dirty="0">
                <a:cs typeface="Calibri"/>
              </a:rPr>
              <a:t> to run my application”.</a:t>
            </a:r>
          </a:p>
        </p:txBody>
      </p:sp>
      <p:pic>
        <p:nvPicPr>
          <p:cNvPr id="4" name="Picture 4" descr="Kubernetes Pune (@kubernetes_pune) / X">
            <a:extLst>
              <a:ext uri="{FF2B5EF4-FFF2-40B4-BE49-F238E27FC236}">
                <a16:creationId xmlns:a16="http://schemas.microsoft.com/office/drawing/2014/main" id="{D3701538-A4C0-8F7E-EE7F-7DA4D6998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4766" y="99938"/>
            <a:ext cx="1080276" cy="1080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BEF3BFF-C2CE-0617-587D-2D52D046DCF4}"/>
              </a:ext>
            </a:extLst>
          </p:cNvPr>
          <p:cNvSpPr>
            <a:spLocks noGrp="1"/>
          </p:cNvSpPr>
          <p:nvPr>
            <p:ph type="sldNum" sz="quarter" idx="10"/>
          </p:nvPr>
        </p:nvSpPr>
        <p:spPr>
          <a:xfrm>
            <a:off x="10358437" y="457199"/>
            <a:ext cx="1067589" cy="471489"/>
          </a:xfrm>
        </p:spPr>
        <p:txBody>
          <a:bodyPr/>
          <a:lstStyle/>
          <a:p>
            <a:pPr>
              <a:spcAft>
                <a:spcPts val="600"/>
              </a:spcAft>
            </a:pPr>
            <a:fld id="{48F63A3B-78C7-47BE-AE5E-E10140E04643}" type="slidenum">
              <a:rPr lang="en-US" smtClean="0"/>
              <a:pPr>
                <a:spcAft>
                  <a:spcPts val="600"/>
                </a:spcAft>
              </a:pPr>
              <a:t>8</a:t>
            </a:fld>
            <a:endParaRPr lang="en-US"/>
          </a:p>
        </p:txBody>
      </p:sp>
      <p:graphicFrame>
        <p:nvGraphicFramePr>
          <p:cNvPr id="21" name="TextBox 3">
            <a:extLst>
              <a:ext uri="{FF2B5EF4-FFF2-40B4-BE49-F238E27FC236}">
                <a16:creationId xmlns:a16="http://schemas.microsoft.com/office/drawing/2014/main" id="{B68E5D2F-C307-3C3B-55AC-766B2918DE25}"/>
              </a:ext>
            </a:extLst>
          </p:cNvPr>
          <p:cNvGraphicFramePr/>
          <p:nvPr>
            <p:extLst>
              <p:ext uri="{D42A27DB-BD31-4B8C-83A1-F6EECF244321}">
                <p14:modId xmlns:p14="http://schemas.microsoft.com/office/powerpoint/2010/main" val="650917253"/>
              </p:ext>
            </p:extLst>
          </p:nvPr>
        </p:nvGraphicFramePr>
        <p:xfrm>
          <a:off x="531628" y="542260"/>
          <a:ext cx="11121656" cy="5996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4" descr="Kubernetes Pune (@kubernetes_pune) / X">
            <a:extLst>
              <a:ext uri="{FF2B5EF4-FFF2-40B4-BE49-F238E27FC236}">
                <a16:creationId xmlns:a16="http://schemas.microsoft.com/office/drawing/2014/main" id="{EE29710E-91B0-DB5B-6F85-4603A4C42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16808" y="99938"/>
            <a:ext cx="1080276" cy="1080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71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2E78FC-C487-D446-C8E9-34617A1C1EEB}"/>
              </a:ext>
            </a:extLst>
          </p:cNvPr>
          <p:cNvPicPr>
            <a:picLocks noChangeAspect="1"/>
          </p:cNvPicPr>
          <p:nvPr/>
        </p:nvPicPr>
        <p:blipFill>
          <a:blip r:embed="rId3"/>
          <a:stretch>
            <a:fillRect/>
          </a:stretch>
        </p:blipFill>
        <p:spPr>
          <a:xfrm>
            <a:off x="3768437" y="612225"/>
            <a:ext cx="8144152" cy="5633549"/>
          </a:xfrm>
          <a:prstGeom prst="rect">
            <a:avLst/>
          </a:prstGeom>
        </p:spPr>
      </p:pic>
      <p:pic>
        <p:nvPicPr>
          <p:cNvPr id="2" name="Picture 4" descr="Kubernetes Pune (@kubernetes_pune) / X">
            <a:extLst>
              <a:ext uri="{FF2B5EF4-FFF2-40B4-BE49-F238E27FC236}">
                <a16:creationId xmlns:a16="http://schemas.microsoft.com/office/drawing/2014/main" id="{46D5C083-A2DB-AA84-B4EA-7645349643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2595" y="82907"/>
            <a:ext cx="1307257" cy="130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71805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{0469E050-505F-4AC9-810F-3287AEC955DA}tf78438558_win32</Template>
  <TotalTime>1143</TotalTime>
  <Words>555</Words>
  <Application>Microsoft Office PowerPoint</Application>
  <PresentationFormat>Widescreen</PresentationFormat>
  <Paragraphs>78</Paragraphs>
  <Slides>14</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Black</vt:lpstr>
      <vt:lpstr>Calibri</vt:lpstr>
      <vt:lpstr>Century Gothic</vt:lpstr>
      <vt:lpstr>Clarity City</vt:lpstr>
      <vt:lpstr>Poppins</vt:lpstr>
      <vt:lpstr>Sabon Next LT</vt:lpstr>
      <vt:lpstr>Custom</vt:lpstr>
      <vt:lpstr>Crossplane: K8s as Universal Control Plane</vt:lpstr>
      <vt:lpstr>Utkarsh Mishra Sr. Site Reliability Engineer @ Mitra AI, Ex-Tata Elxsi Open-Source Contributor to OSM by ETSI</vt:lpstr>
      <vt:lpstr>PowerPoint Presentation</vt:lpstr>
      <vt:lpstr>THE Problem Statement</vt:lpstr>
      <vt:lpstr>Infrastructure as Code: The Buzz in DevOps</vt:lpstr>
      <vt:lpstr>Infrastructure as Data: the Paradigm Shift</vt:lpstr>
      <vt:lpstr>Crossplane: intro</vt:lpstr>
      <vt:lpstr>PowerPoint Presentation</vt:lpstr>
      <vt:lpstr>PowerPoint Presentation</vt:lpstr>
      <vt:lpstr>GitOps In a Nutshell</vt:lpstr>
      <vt:lpstr>Clusters as a Service</vt:lpstr>
      <vt:lpstr>Use case 2: OSM redefined as a generalized orchestrator</vt:lpstr>
      <vt:lpstr>Long Live Cloud native!</vt:lpstr>
      <vt:lpstr>Thanks, CNCF Pune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Crossplane: K8s as Universal Control Plane</dc:title>
  <dc:subject/>
  <dc:creator>Mishra, Utkarsh</dc:creator>
  <cp:lastModifiedBy>Mishra, Utkarsh</cp:lastModifiedBy>
  <cp:revision>7</cp:revision>
  <dcterms:created xsi:type="dcterms:W3CDTF">2024-11-19T12:22:17Z</dcterms:created>
  <dcterms:modified xsi:type="dcterms:W3CDTF">2024-11-23T06:07:48Z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